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0" r:id="rId5"/>
    <p:sldId id="262" r:id="rId6"/>
    <p:sldId id="261" r:id="rId7"/>
    <p:sldId id="279" r:id="rId8"/>
    <p:sldId id="264" r:id="rId9"/>
    <p:sldId id="265" r:id="rId10"/>
    <p:sldId id="293" r:id="rId11"/>
    <p:sldId id="280" r:id="rId12"/>
    <p:sldId id="281" r:id="rId13"/>
    <p:sldId id="282" r:id="rId14"/>
    <p:sldId id="283" r:id="rId15"/>
    <p:sldId id="284" r:id="rId16"/>
    <p:sldId id="286" r:id="rId17"/>
    <p:sldId id="287" r:id="rId18"/>
    <p:sldId id="288" r:id="rId19"/>
    <p:sldId id="289" r:id="rId20"/>
    <p:sldId id="290" r:id="rId21"/>
    <p:sldId id="294" r:id="rId22"/>
    <p:sldId id="291" r:id="rId23"/>
    <p:sldId id="292" r:id="rId24"/>
    <p:sldId id="295" r:id="rId25"/>
    <p:sldId id="296" r:id="rId26"/>
    <p:sldId id="297" r:id="rId27"/>
    <p:sldId id="298" r:id="rId28"/>
    <p:sldId id="300" r:id="rId29"/>
    <p:sldId id="301" r:id="rId30"/>
    <p:sldId id="302" r:id="rId31"/>
    <p:sldId id="27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13" autoAdjust="0"/>
  </p:normalViewPr>
  <p:slideViewPr>
    <p:cSldViewPr snapToGrid="0">
      <p:cViewPr varScale="1">
        <p:scale>
          <a:sx n="106" d="100"/>
          <a:sy n="106" d="100"/>
        </p:scale>
        <p:origin x="984"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73568-C605-4260-93AB-083C3E1A6B4E}" type="datetimeFigureOut">
              <a:rPr lang="zh-CN" altLang="en-US" smtClean="0"/>
              <a:t>2022/7/15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99E5A-F487-4C40-8914-483EEA8ED4FF}" type="slidenum">
              <a:rPr lang="zh-CN" altLang="en-US" smtClean="0"/>
              <a:t>‹#›</a:t>
            </a:fld>
            <a:endParaRPr lang="zh-CN" altLang="en-US"/>
          </a:p>
        </p:txBody>
      </p:sp>
    </p:spTree>
    <p:extLst>
      <p:ext uri="{BB962C8B-B14F-4D97-AF65-F5344CB8AC3E}">
        <p14:creationId xmlns:p14="http://schemas.microsoft.com/office/powerpoint/2010/main" val="359521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给定一张图片，期望检测出目标及目标间的关系，生成场景图，场景图形式上由一系列三元组构成，三元组</a:t>
            </a:r>
            <a:r>
              <a:rPr lang="en-US" altLang="zh-CN" dirty="0" smtClean="0"/>
              <a:t>&lt;</a:t>
            </a:r>
            <a:r>
              <a:rPr lang="zh-CN" altLang="en-US" dirty="0" smtClean="0"/>
              <a:t>主</a:t>
            </a:r>
            <a:r>
              <a:rPr lang="en-US" altLang="zh-CN" dirty="0" smtClean="0"/>
              <a:t>-</a:t>
            </a:r>
            <a:r>
              <a:rPr lang="zh-CN" altLang="en-US" dirty="0" smtClean="0"/>
              <a:t>谓</a:t>
            </a:r>
            <a:r>
              <a:rPr lang="en-US" altLang="zh-CN" dirty="0" smtClean="0"/>
              <a:t>-</a:t>
            </a:r>
            <a:r>
              <a:rPr lang="zh-CN" altLang="en-US" dirty="0" smtClean="0"/>
              <a:t>宾</a:t>
            </a:r>
            <a:r>
              <a:rPr lang="en-US" altLang="zh-CN" dirty="0" smtClean="0"/>
              <a:t>&gt;</a:t>
            </a:r>
            <a:r>
              <a:rPr lang="zh-CN" altLang="en-US" dirty="0" smtClean="0"/>
              <a:t>。模型最终输出是三元组，并非一个</a:t>
            </a:r>
            <a:r>
              <a:rPr lang="en-US" altLang="zh-CN" dirty="0" smtClean="0"/>
              <a:t>graph</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3</a:t>
            </a:fld>
            <a:endParaRPr lang="zh-CN" altLang="en-US"/>
          </a:p>
        </p:txBody>
      </p:sp>
    </p:spTree>
    <p:extLst>
      <p:ext uri="{BB962C8B-B14F-4D97-AF65-F5344CB8AC3E}">
        <p14:creationId xmlns:p14="http://schemas.microsoft.com/office/powerpoint/2010/main" val="247606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整体思路很清晰，图画的很明了，是个很经典的编码解码二阶段</a:t>
            </a:r>
            <a:r>
              <a:rPr lang="en-US" altLang="zh-CN" dirty="0" smtClean="0"/>
              <a:t>SGG</a:t>
            </a:r>
            <a:r>
              <a:rPr lang="zh-CN" altLang="en-US" dirty="0" smtClean="0"/>
              <a:t>模型</a:t>
            </a:r>
            <a:endParaRPr lang="en-US" altLang="zh-CN" dirty="0" smtClean="0"/>
          </a:p>
        </p:txBody>
      </p:sp>
      <p:sp>
        <p:nvSpPr>
          <p:cNvPr id="4" name="灯片编号占位符 3"/>
          <p:cNvSpPr>
            <a:spLocks noGrp="1"/>
          </p:cNvSpPr>
          <p:nvPr>
            <p:ph type="sldNum" sz="quarter" idx="10"/>
          </p:nvPr>
        </p:nvSpPr>
        <p:spPr/>
        <p:txBody>
          <a:bodyPr/>
          <a:lstStyle/>
          <a:p>
            <a:fld id="{2FD99E5A-F487-4C40-8914-483EEA8ED4FF}" type="slidenum">
              <a:rPr lang="zh-CN" altLang="en-US" smtClean="0"/>
              <a:t>12</a:t>
            </a:fld>
            <a:endParaRPr lang="zh-CN" altLang="en-US"/>
          </a:p>
        </p:txBody>
      </p:sp>
    </p:spTree>
    <p:extLst>
      <p:ext uri="{BB962C8B-B14F-4D97-AF65-F5344CB8AC3E}">
        <p14:creationId xmlns:p14="http://schemas.microsoft.com/office/powerpoint/2010/main" val="305672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等线" panose="02010600030101010101" pitchFamily="2" charset="-122"/>
                <a:ea typeface="等线" panose="02010600030101010101" pitchFamily="2" charset="-122"/>
              </a:rPr>
              <a:t>输入</a:t>
            </a:r>
            <a:r>
              <a:rPr lang="en-US" altLang="zh-CN" dirty="0" smtClean="0">
                <a:latin typeface="等线" panose="02010600030101010101" pitchFamily="2" charset="-122"/>
                <a:ea typeface="等线" panose="02010600030101010101" pitchFamily="2" charset="-122"/>
              </a:rPr>
              <a:t>object</a:t>
            </a:r>
            <a:r>
              <a:rPr lang="zh-CN" altLang="en-US" dirty="0" smtClean="0">
                <a:latin typeface="等线" panose="02010600030101010101" pitchFamily="2" charset="-122"/>
                <a:ea typeface="等线" panose="02010600030101010101" pitchFamily="2" charset="-122"/>
              </a:rPr>
              <a:t>的初始预测</a:t>
            </a:r>
            <a:r>
              <a:rPr lang="en-US" altLang="zh-CN" dirty="0" smtClean="0">
                <a:latin typeface="等线" panose="02010600030101010101" pitchFamily="2" charset="-122"/>
                <a:ea typeface="等线" panose="02010600030101010101" pitchFamily="2" charset="-122"/>
              </a:rPr>
              <a:t>label </a:t>
            </a:r>
            <a:r>
              <a:rPr lang="en-US" altLang="zh-CN" b="1" dirty="0" smtClean="0">
                <a:latin typeface="等线" panose="02010600030101010101" pitchFamily="2" charset="-122"/>
                <a:ea typeface="等线" panose="02010600030101010101" pitchFamily="2" charset="-122"/>
              </a:rPr>
              <a:t>l</a:t>
            </a:r>
            <a:r>
              <a:rPr lang="zh-CN" altLang="en-US" dirty="0" smtClean="0">
                <a:latin typeface="等线" panose="02010600030101010101" pitchFamily="2" charset="-122"/>
                <a:ea typeface="等线" panose="02010600030101010101" pitchFamily="2" charset="-122"/>
              </a:rPr>
              <a:t>作为额外的文本模态，引入</a:t>
            </a:r>
            <a:r>
              <a:rPr lang="en-US" altLang="zh-CN" dirty="0" smtClean="0">
                <a:latin typeface="等线" panose="02010600030101010101" pitchFamily="2" charset="-122"/>
                <a:ea typeface="等线" panose="02010600030101010101" pitchFamily="2" charset="-122"/>
              </a:rPr>
              <a:t>self-attention</a:t>
            </a:r>
            <a:r>
              <a:rPr lang="zh-CN" altLang="en-US" dirty="0" smtClean="0">
                <a:latin typeface="等线" panose="02010600030101010101" pitchFamily="2" charset="-122"/>
                <a:ea typeface="等线" panose="02010600030101010101" pitchFamily="2" charset="-122"/>
              </a:rPr>
              <a:t>和</a:t>
            </a:r>
            <a:r>
              <a:rPr lang="en-US" altLang="zh-CN" dirty="0" smtClean="0">
                <a:latin typeface="等线" panose="02010600030101010101" pitchFamily="2" charset="-122"/>
                <a:ea typeface="等线" panose="02010600030101010101" pitchFamily="2" charset="-122"/>
              </a:rPr>
              <a:t>cross-attention</a:t>
            </a:r>
            <a:r>
              <a:rPr lang="zh-CN" altLang="en-US" dirty="0" smtClean="0">
                <a:latin typeface="等线" panose="02010600030101010101" pitchFamily="2" charset="-122"/>
                <a:ea typeface="等线" panose="02010600030101010101" pitchFamily="2" charset="-122"/>
              </a:rPr>
              <a:t>进一步融合，相当于用空间信息</a:t>
            </a:r>
            <a:r>
              <a:rPr lang="en-US" altLang="zh-CN" b="1" dirty="0" smtClean="0">
                <a:latin typeface="等线" panose="02010600030101010101" pitchFamily="2" charset="-122"/>
                <a:ea typeface="等线" panose="02010600030101010101" pitchFamily="2" charset="-122"/>
              </a:rPr>
              <a:t>s</a:t>
            </a:r>
            <a:r>
              <a:rPr lang="zh-CN" altLang="en-US" dirty="0" smtClean="0">
                <a:latin typeface="等线" panose="02010600030101010101" pitchFamily="2" charset="-122"/>
                <a:ea typeface="等线" panose="02010600030101010101" pitchFamily="2" charset="-122"/>
              </a:rPr>
              <a:t>和视觉信息</a:t>
            </a:r>
            <a:r>
              <a:rPr lang="en-US" altLang="zh-CN" b="1" dirty="0" smtClean="0">
                <a:latin typeface="等线" panose="02010600030101010101" pitchFamily="2" charset="-122"/>
                <a:ea typeface="等线" panose="02010600030101010101" pitchFamily="2" charset="-122"/>
              </a:rPr>
              <a:t>v</a:t>
            </a:r>
            <a:r>
              <a:rPr lang="zh-CN" altLang="en-US" dirty="0" smtClean="0">
                <a:latin typeface="等线" panose="02010600030101010101" pitchFamily="2" charset="-122"/>
                <a:ea typeface="等线" panose="02010600030101010101" pitchFamily="2" charset="-122"/>
              </a:rPr>
              <a:t>对初始检测出的</a:t>
            </a:r>
            <a:r>
              <a:rPr lang="en-US" altLang="zh-CN" dirty="0" smtClean="0">
                <a:latin typeface="等线" panose="02010600030101010101" pitchFamily="2" charset="-122"/>
                <a:ea typeface="等线" panose="02010600030101010101" pitchFamily="2" charset="-122"/>
              </a:rPr>
              <a:t>object class</a:t>
            </a:r>
            <a:r>
              <a:rPr lang="zh-CN" altLang="en-US" dirty="0" smtClean="0">
                <a:latin typeface="等线" panose="02010600030101010101" pitchFamily="2" charset="-122"/>
                <a:ea typeface="等线" panose="02010600030101010101" pitchFamily="2" charset="-122"/>
              </a:rPr>
              <a:t>作修正</a:t>
            </a:r>
            <a:endParaRPr lang="en-US" altLang="zh-CN" dirty="0" smtClean="0">
              <a:latin typeface="等线" panose="02010600030101010101" pitchFamily="2" charset="-122"/>
              <a:ea typeface="等线" panose="02010600030101010101" pitchFamily="2" charset="-122"/>
            </a:endParaRPr>
          </a:p>
          <a:p>
            <a:r>
              <a:rPr lang="en-US" altLang="zh-CN" dirty="0" smtClean="0">
                <a:latin typeface="等线" panose="02010600030101010101" pitchFamily="2" charset="-122"/>
                <a:ea typeface="等线" panose="02010600030101010101" pitchFamily="2" charset="-122"/>
              </a:rPr>
              <a:t>SA</a:t>
            </a:r>
            <a:r>
              <a:rPr lang="zh-CN" altLang="en-US" dirty="0" smtClean="0">
                <a:latin typeface="等线" panose="02010600030101010101" pitchFamily="2" charset="-122"/>
                <a:ea typeface="等线" panose="02010600030101010101" pitchFamily="2" charset="-122"/>
              </a:rPr>
              <a:t>和</a:t>
            </a:r>
            <a:r>
              <a:rPr lang="en-US" altLang="zh-CN" dirty="0" smtClean="0">
                <a:latin typeface="等线" panose="02010600030101010101" pitchFamily="2" charset="-122"/>
                <a:ea typeface="等线" panose="02010600030101010101" pitchFamily="2" charset="-122"/>
              </a:rPr>
              <a:t>CA</a:t>
            </a:r>
            <a:r>
              <a:rPr lang="zh-CN" altLang="en-US" dirty="0" smtClean="0">
                <a:latin typeface="等线" panose="02010600030101010101" pitchFamily="2" charset="-122"/>
                <a:ea typeface="等线" panose="02010600030101010101" pitchFamily="2" charset="-122"/>
              </a:rPr>
              <a:t>结构是一样的，唯一区别是输入模态不同</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13</a:t>
            </a:fld>
            <a:endParaRPr lang="zh-CN" altLang="en-US"/>
          </a:p>
        </p:txBody>
      </p:sp>
    </p:spTree>
    <p:extLst>
      <p:ext uri="{BB962C8B-B14F-4D97-AF65-F5344CB8AC3E}">
        <p14:creationId xmlns:p14="http://schemas.microsoft.com/office/powerpoint/2010/main" val="117607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等线" panose="02010600030101010101" pitchFamily="2" charset="-122"/>
                <a:ea typeface="等线" panose="02010600030101010101" pitchFamily="2" charset="-122"/>
              </a:rPr>
              <a:t>解码器这里使用</a:t>
            </a:r>
            <a:r>
              <a:rPr lang="en-US" altLang="zh-CN" dirty="0" smtClean="0">
                <a:latin typeface="等线" panose="02010600030101010101" pitchFamily="2" charset="-122"/>
                <a:ea typeface="等线" panose="02010600030101010101" pitchFamily="2" charset="-122"/>
              </a:rPr>
              <a:t>GCL</a:t>
            </a:r>
            <a:r>
              <a:rPr lang="zh-CN" altLang="en-US" dirty="0" smtClean="0">
                <a:latin typeface="等线" panose="02010600030101010101" pitchFamily="2" charset="-122"/>
                <a:ea typeface="等线" panose="02010600030101010101" pitchFamily="2" charset="-122"/>
              </a:rPr>
              <a:t>策略，基于分治思想，部署多个分类器，这些分类器专注于区分不同的谓词子集，并协同使用这些分类器。</a:t>
            </a:r>
          </a:p>
          <a:p>
            <a:endParaRPr lang="zh-CN" altLang="en-US"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整体分为四步：数据分组、数据平衡、类别预测、</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优化</a:t>
            </a:r>
          </a:p>
          <a:p>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14</a:t>
            </a:fld>
            <a:endParaRPr lang="zh-CN" altLang="en-US"/>
          </a:p>
        </p:txBody>
      </p:sp>
    </p:spTree>
    <p:extLst>
      <p:ext uri="{BB962C8B-B14F-4D97-AF65-F5344CB8AC3E}">
        <p14:creationId xmlns:p14="http://schemas.microsoft.com/office/powerpoint/2010/main" val="3408139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15</a:t>
            </a:fld>
            <a:endParaRPr lang="zh-CN" altLang="en-US"/>
          </a:p>
        </p:txBody>
      </p:sp>
    </p:spTree>
    <p:extLst>
      <p:ext uri="{BB962C8B-B14F-4D97-AF65-F5344CB8AC3E}">
        <p14:creationId xmlns:p14="http://schemas.microsoft.com/office/powerpoint/2010/main" val="312177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由于每个分类器都会包含大量的之前分类器的训练实例，如果原封不动训练，学习到的还是分组的长尾分布。为了保证对新的数据的识别能力，需要做重采样使数量平衡</a:t>
            </a:r>
          </a:p>
          <a:p>
            <a:endParaRPr lang="en-US" altLang="zh-CN"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每个分类器都把主宾语特征</a:t>
            </a:r>
            <a:r>
              <a:rPr lang="en-US" altLang="zh-CN" dirty="0" err="1" smtClean="0">
                <a:latin typeface="等线" panose="02010600030101010101" pitchFamily="2" charset="-122"/>
                <a:ea typeface="等线" panose="02010600030101010101" pitchFamily="2" charset="-122"/>
              </a:rPr>
              <a:t>concat</a:t>
            </a:r>
            <a:r>
              <a:rPr lang="zh-CN" altLang="en-US" dirty="0" smtClean="0">
                <a:latin typeface="等线" panose="02010600030101010101" pitchFamily="2" charset="-122"/>
                <a:ea typeface="等线" panose="02010600030101010101" pitchFamily="2" charset="-122"/>
              </a:rPr>
              <a:t>然后</a:t>
            </a:r>
            <a:r>
              <a:rPr lang="en-US" altLang="zh-CN" dirty="0" smtClean="0">
                <a:latin typeface="等线" panose="02010600030101010101" pitchFamily="2" charset="-122"/>
                <a:ea typeface="等线" panose="02010600030101010101" pitchFamily="2" charset="-122"/>
              </a:rPr>
              <a:t>FC</a:t>
            </a:r>
            <a:r>
              <a:rPr lang="zh-CN" altLang="en-US" dirty="0" smtClean="0">
                <a:latin typeface="等线" panose="02010600030101010101" pitchFamily="2" charset="-122"/>
                <a:ea typeface="等线" panose="02010600030101010101" pitchFamily="2" charset="-122"/>
              </a:rPr>
              <a:t>，与</a:t>
            </a:r>
            <a:r>
              <a:rPr lang="en-US" altLang="zh-CN" dirty="0" smtClean="0">
                <a:latin typeface="等线" panose="02010600030101010101" pitchFamily="2" charset="-122"/>
                <a:ea typeface="等线" panose="02010600030101010101" pitchFamily="2" charset="-122"/>
              </a:rPr>
              <a:t>union feature</a:t>
            </a:r>
            <a:r>
              <a:rPr lang="zh-CN" altLang="en-US" dirty="0" smtClean="0">
                <a:latin typeface="等线" panose="02010600030101010101" pitchFamily="2" charset="-122"/>
                <a:ea typeface="等线" panose="02010600030101010101" pitchFamily="2" charset="-122"/>
              </a:rPr>
              <a:t>元素乘积，</a:t>
            </a:r>
            <a:r>
              <a:rPr lang="en-US" altLang="zh-CN" dirty="0" err="1" smtClean="0">
                <a:latin typeface="等线" panose="02010600030101010101" pitchFamily="2" charset="-122"/>
                <a:ea typeface="等线" panose="02010600030101010101" pitchFamily="2" charset="-122"/>
              </a:rPr>
              <a:t>softmax</a:t>
            </a:r>
            <a:r>
              <a:rPr lang="zh-CN" altLang="en-US" dirty="0" smtClean="0">
                <a:latin typeface="等线" panose="02010600030101010101" pitchFamily="2" charset="-122"/>
                <a:ea typeface="等线" panose="02010600030101010101" pitchFamily="2" charset="-122"/>
              </a:rPr>
              <a:t>出概率</a:t>
            </a:r>
            <a:r>
              <a:rPr lang="en-US" altLang="zh-CN" dirty="0" err="1" smtClean="0">
                <a:latin typeface="等线" panose="02010600030101010101" pitchFamily="2" charset="-122"/>
                <a:ea typeface="等线" panose="02010600030101010101" pitchFamily="2" charset="-122"/>
              </a:rPr>
              <a:t>logits</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16</a:t>
            </a:fld>
            <a:endParaRPr lang="zh-CN" altLang="en-US"/>
          </a:p>
        </p:txBody>
      </p:sp>
    </p:spTree>
    <p:extLst>
      <p:ext uri="{BB962C8B-B14F-4D97-AF65-F5344CB8AC3E}">
        <p14:creationId xmlns:p14="http://schemas.microsoft.com/office/powerpoint/2010/main" val="420419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Dk</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表示由中值重采样策略选择的对象对集合</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Q </a:t>
            </a:r>
            <a:r>
              <a:rPr lang="zh-CN" altLang="en-US" sz="1200" b="0" i="0" kern="1200" dirty="0" smtClean="0">
                <a:solidFill>
                  <a:schemeClr val="tx1"/>
                </a:solidFill>
                <a:effectLst/>
                <a:latin typeface="+mn-lt"/>
                <a:ea typeface="+mn-ea"/>
                <a:cs typeface="+mn-cs"/>
              </a:rPr>
              <a:t>表示从分类器 </a:t>
            </a:r>
            <a:r>
              <a:rPr lang="en-US" altLang="zh-CN" sz="1200" b="0" i="0" kern="1200" dirty="0" smtClean="0">
                <a:solidFill>
                  <a:schemeClr val="tx1"/>
                </a:solidFill>
                <a:effectLst/>
                <a:latin typeface="+mn-lt"/>
                <a:ea typeface="+mn-ea"/>
                <a:cs typeface="+mn-cs"/>
              </a:rPr>
              <a:t>Cm </a:t>
            </a:r>
            <a:r>
              <a:rPr lang="zh-CN" altLang="en-US" sz="1200" b="0" i="0" kern="1200" dirty="0" smtClean="0">
                <a:solidFill>
                  <a:schemeClr val="tx1"/>
                </a:solidFill>
                <a:effectLst/>
                <a:latin typeface="+mn-lt"/>
                <a:ea typeface="+mn-ea"/>
                <a:cs typeface="+mn-cs"/>
              </a:rPr>
              <a:t>到分类器 </a:t>
            </a:r>
            <a:r>
              <a:rPr lang="en-US" altLang="zh-CN" sz="1200" b="0" i="0" kern="1200" dirty="0" smtClean="0">
                <a:solidFill>
                  <a:schemeClr val="tx1"/>
                </a:solidFill>
                <a:effectLst/>
                <a:latin typeface="+mn-lt"/>
                <a:ea typeface="+mn-ea"/>
                <a:cs typeface="+mn-cs"/>
              </a:rPr>
              <a:t>Cn </a:t>
            </a:r>
            <a:r>
              <a:rPr lang="zh-CN" altLang="en-US" sz="1200" b="0" i="0" kern="1200" dirty="0" smtClean="0">
                <a:solidFill>
                  <a:schemeClr val="tx1"/>
                </a:solidFill>
                <a:effectLst/>
                <a:latin typeface="+mn-lt"/>
                <a:ea typeface="+mn-ea"/>
                <a:cs typeface="+mn-cs"/>
              </a:rPr>
              <a:t>的匹配的路径数</a:t>
            </a:r>
            <a:r>
              <a:rPr lang="en-US" altLang="zh-CN" sz="1200" b="0" i="0" kern="1200" dirty="0" smtClean="0">
                <a:solidFill>
                  <a:schemeClr val="tx1"/>
                </a:solidFill>
                <a:effectLst/>
                <a:latin typeface="+mn-lt"/>
                <a:ea typeface="+mn-ea"/>
                <a:cs typeface="+mn-cs"/>
              </a:rPr>
              <a:t>(m &lt; n)</a:t>
            </a:r>
            <a:r>
              <a:rPr lang="zh-CN" altLang="en-US" sz="1200" b="0" i="0" kern="1200" dirty="0" smtClean="0">
                <a:solidFill>
                  <a:schemeClr val="tx1"/>
                </a:solidFill>
                <a:effectLst/>
                <a:latin typeface="+mn-lt"/>
                <a:ea typeface="+mn-ea"/>
                <a:cs typeface="+mn-cs"/>
              </a:rPr>
              <a:t>，匹配方式分为相邻和</a:t>
            </a:r>
            <a:r>
              <a:rPr lang="en-US" altLang="zh-CN" sz="1200" b="0" i="0" kern="1200" dirty="0" err="1" smtClean="0">
                <a:solidFill>
                  <a:schemeClr val="tx1"/>
                </a:solidFill>
                <a:effectLst/>
                <a:latin typeface="+mn-lt"/>
                <a:ea typeface="+mn-ea"/>
                <a:cs typeface="+mn-cs"/>
              </a:rPr>
              <a:t>topdown</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17</a:t>
            </a:fld>
            <a:endParaRPr lang="zh-CN" altLang="en-US"/>
          </a:p>
        </p:txBody>
      </p:sp>
    </p:spTree>
    <p:extLst>
      <p:ext uri="{BB962C8B-B14F-4D97-AF65-F5344CB8AC3E}">
        <p14:creationId xmlns:p14="http://schemas.microsoft.com/office/powerpoint/2010/main" val="470066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等线" panose="02010600030101010101" pitchFamily="2" charset="-122"/>
                <a:ea typeface="等线" panose="02010600030101010101" pitchFamily="2" charset="-122"/>
              </a:rPr>
              <a:t>GCL</a:t>
            </a:r>
            <a:r>
              <a:rPr lang="zh-CN" altLang="en-US" dirty="0" smtClean="0">
                <a:latin typeface="等线" panose="02010600030101010101" pitchFamily="2" charset="-122"/>
                <a:ea typeface="等线" panose="02010600030101010101" pitchFamily="2" charset="-122"/>
              </a:rPr>
              <a:t>策略与模型无关，有良好的适用性，</a:t>
            </a:r>
            <a:r>
              <a:rPr lang="en-US" altLang="zh-CN" dirty="0" smtClean="0">
                <a:latin typeface="等线" panose="02010600030101010101" pitchFamily="2" charset="-122"/>
                <a:ea typeface="等线" panose="02010600030101010101" pitchFamily="2" charset="-122"/>
              </a:rPr>
              <a:t>SHA</a:t>
            </a:r>
            <a:r>
              <a:rPr lang="zh-CN" altLang="en-US" dirty="0" smtClean="0">
                <a:latin typeface="等线" panose="02010600030101010101" pitchFamily="2" charset="-122"/>
                <a:ea typeface="等线" panose="02010600030101010101" pitchFamily="2" charset="-122"/>
              </a:rPr>
              <a:t>单模型引入了文本信息，比之前的单模型要好，说明引入文本信息有用。</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等线" panose="02010600030101010101" pitchFamily="2" charset="-122"/>
                <a:ea typeface="等线" panose="02010600030101010101" pitchFamily="2" charset="-122"/>
              </a:rPr>
              <a:t>VG</a:t>
            </a:r>
            <a:r>
              <a:rPr lang="zh-CN" altLang="en-US" dirty="0" smtClean="0">
                <a:latin typeface="等线" panose="02010600030101010101" pitchFamily="2" charset="-122"/>
                <a:ea typeface="等线" panose="02010600030101010101" pitchFamily="2" charset="-122"/>
              </a:rPr>
              <a:t>上全模型性能非常高，</a:t>
            </a:r>
            <a:r>
              <a:rPr lang="en-US" altLang="zh-CN" dirty="0" err="1" smtClean="0">
                <a:latin typeface="等线" panose="02010600030101010101" pitchFamily="2" charset="-122"/>
                <a:ea typeface="等线" panose="02010600030101010101" pitchFamily="2" charset="-122"/>
              </a:rPr>
              <a:t>predcls</a:t>
            </a:r>
            <a:r>
              <a:rPr lang="zh-CN" altLang="en-US" dirty="0" smtClean="0">
                <a:latin typeface="等线" panose="02010600030101010101" pitchFamily="2" charset="-122"/>
                <a:ea typeface="等线" panose="02010600030101010101" pitchFamily="2" charset="-122"/>
              </a:rPr>
              <a:t>首次超过了</a:t>
            </a:r>
            <a:r>
              <a:rPr lang="en-US" altLang="zh-CN" dirty="0" smtClean="0">
                <a:latin typeface="等线" panose="02010600030101010101" pitchFamily="2" charset="-122"/>
                <a:ea typeface="等线" panose="02010600030101010101" pitchFamily="2" charset="-122"/>
              </a:rPr>
              <a:t>40</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GCL</a:t>
            </a:r>
            <a:r>
              <a:rPr lang="zh-CN" altLang="en-US" dirty="0" smtClean="0">
                <a:latin typeface="等线" panose="02010600030101010101" pitchFamily="2" charset="-122"/>
                <a:ea typeface="等线" panose="02010600030101010101" pitchFamily="2" charset="-122"/>
              </a:rPr>
              <a:t>对于</a:t>
            </a:r>
            <a:r>
              <a:rPr lang="en-US" altLang="zh-CN" dirty="0" smtClean="0">
                <a:latin typeface="等线" panose="02010600030101010101" pitchFamily="2" charset="-122"/>
                <a:ea typeface="等线" panose="02010600030101010101" pitchFamily="2" charset="-122"/>
              </a:rPr>
              <a:t>baseline</a:t>
            </a:r>
            <a:r>
              <a:rPr lang="zh-CN" altLang="en-US" dirty="0" smtClean="0">
                <a:latin typeface="等线" panose="02010600030101010101" pitchFamily="2" charset="-122"/>
                <a:ea typeface="等线" panose="02010600030101010101" pitchFamily="2" charset="-122"/>
              </a:rPr>
              <a:t>可以性能翻倍，比其他模型无关方法都要好</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18</a:t>
            </a:fld>
            <a:endParaRPr lang="zh-CN" altLang="en-US"/>
          </a:p>
        </p:txBody>
      </p:sp>
    </p:spTree>
    <p:extLst>
      <p:ext uri="{BB962C8B-B14F-4D97-AF65-F5344CB8AC3E}">
        <p14:creationId xmlns:p14="http://schemas.microsoft.com/office/powerpoint/2010/main" val="2447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在</a:t>
            </a:r>
            <a:r>
              <a:rPr lang="en-US" altLang="zh-CN" dirty="0" smtClean="0">
                <a:latin typeface="等线" panose="02010600030101010101" pitchFamily="2" charset="-122"/>
                <a:ea typeface="等线" panose="02010600030101010101" pitchFamily="2" charset="-122"/>
              </a:rPr>
              <a:t>GQA</a:t>
            </a:r>
            <a:r>
              <a:rPr lang="zh-CN" altLang="en-US" dirty="0" smtClean="0">
                <a:latin typeface="等线" panose="02010600030101010101" pitchFamily="2" charset="-122"/>
                <a:ea typeface="等线" panose="02010600030101010101" pitchFamily="2" charset="-122"/>
              </a:rPr>
              <a:t>上也将</a:t>
            </a:r>
            <a:r>
              <a:rPr lang="en-US" altLang="zh-CN" dirty="0" smtClean="0">
                <a:latin typeface="等线" panose="02010600030101010101" pitchFamily="2" charset="-122"/>
                <a:ea typeface="等线" panose="02010600030101010101" pitchFamily="2" charset="-122"/>
              </a:rPr>
              <a:t>baseline</a:t>
            </a:r>
            <a:r>
              <a:rPr lang="zh-CN" altLang="en-US" dirty="0" smtClean="0">
                <a:latin typeface="等线" panose="02010600030101010101" pitchFamily="2" charset="-122"/>
                <a:ea typeface="等线" panose="02010600030101010101" pitchFamily="2" charset="-122"/>
              </a:rPr>
              <a:t>翻倍了，</a:t>
            </a:r>
            <a:r>
              <a:rPr lang="en-US" altLang="zh-CN" dirty="0" smtClean="0">
                <a:latin typeface="等线" panose="02010600030101010101" pitchFamily="2" charset="-122"/>
                <a:ea typeface="等线" panose="02010600030101010101" pitchFamily="2" charset="-122"/>
              </a:rPr>
              <a:t>GQA</a:t>
            </a:r>
            <a:r>
              <a:rPr lang="zh-CN" altLang="en-US" dirty="0" smtClean="0">
                <a:latin typeface="等线" panose="02010600030101010101" pitchFamily="2" charset="-122"/>
                <a:ea typeface="等线" panose="02010600030101010101" pitchFamily="2" charset="-122"/>
              </a:rPr>
              <a:t>也标注了关系，常用于</a:t>
            </a:r>
            <a:r>
              <a:rPr lang="en-US" altLang="zh-CN" dirty="0" smtClean="0">
                <a:latin typeface="等线" panose="02010600030101010101" pitchFamily="2" charset="-122"/>
                <a:ea typeface="等线" panose="02010600030101010101" pitchFamily="2" charset="-122"/>
              </a:rPr>
              <a:t>VQA</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SGG</a:t>
            </a:r>
            <a:r>
              <a:rPr lang="zh-CN" altLang="en-US" dirty="0" smtClean="0">
                <a:latin typeface="等线" panose="02010600030101010101" pitchFamily="2" charset="-122"/>
                <a:ea typeface="等线" panose="02010600030101010101" pitchFamily="2" charset="-122"/>
              </a:rPr>
              <a:t>用得少一些</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关于分组的阈值和蒸馏方式，阈值为</a:t>
            </a:r>
            <a:r>
              <a:rPr lang="en-US" altLang="zh-CN" dirty="0" smtClean="0">
                <a:latin typeface="等线" panose="02010600030101010101" pitchFamily="2" charset="-122"/>
                <a:ea typeface="等线" panose="02010600030101010101" pitchFamily="2" charset="-122"/>
              </a:rPr>
              <a:t>4</a:t>
            </a:r>
            <a:r>
              <a:rPr lang="zh-CN" altLang="en-US" dirty="0" smtClean="0">
                <a:latin typeface="等线" panose="02010600030101010101" pitchFamily="2" charset="-122"/>
                <a:ea typeface="等线" panose="02010600030101010101" pitchFamily="2" charset="-122"/>
              </a:rPr>
              <a:t>和</a:t>
            </a:r>
            <a:r>
              <a:rPr lang="en-US" altLang="zh-CN" dirty="0" err="1" smtClean="0">
                <a:latin typeface="等线" panose="02010600030101010101" pitchFamily="2" charset="-122"/>
                <a:ea typeface="等线" panose="02010600030101010101" pitchFamily="2" charset="-122"/>
              </a:rPr>
              <a:t>topdown</a:t>
            </a:r>
            <a:r>
              <a:rPr lang="zh-CN" altLang="en-US" dirty="0" smtClean="0">
                <a:latin typeface="等线" panose="02010600030101010101" pitchFamily="2" charset="-122"/>
                <a:ea typeface="等线" panose="02010600030101010101" pitchFamily="2" charset="-122"/>
              </a:rPr>
              <a:t>最好</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消融实验里，</a:t>
            </a:r>
            <a:r>
              <a:rPr lang="en-US" altLang="zh-CN" dirty="0" smtClean="0">
                <a:latin typeface="等线" panose="02010600030101010101" pitchFamily="2" charset="-122"/>
                <a:ea typeface="等线" panose="02010600030101010101" pitchFamily="2" charset="-122"/>
              </a:rPr>
              <a:t>GCL</a:t>
            </a:r>
            <a:r>
              <a:rPr lang="zh-CN" altLang="en-US" dirty="0" smtClean="0">
                <a:latin typeface="等线" panose="02010600030101010101" pitchFamily="2" charset="-122"/>
                <a:ea typeface="等线" panose="02010600030101010101" pitchFamily="2" charset="-122"/>
              </a:rPr>
              <a:t>提升最明显，图</a:t>
            </a:r>
            <a:r>
              <a:rPr lang="en-US" altLang="zh-CN" dirty="0" smtClean="0">
                <a:latin typeface="等线" panose="02010600030101010101" pitchFamily="2" charset="-122"/>
                <a:ea typeface="等线" panose="02010600030101010101" pitchFamily="2" charset="-122"/>
              </a:rPr>
              <a:t>5a</a:t>
            </a:r>
            <a:r>
              <a:rPr lang="zh-CN" altLang="en-US" dirty="0" smtClean="0">
                <a:latin typeface="等线" panose="02010600030101010101" pitchFamily="2" charset="-122"/>
                <a:ea typeface="等线" panose="02010600030101010101" pitchFamily="2" charset="-122"/>
              </a:rPr>
              <a:t>可以看出不加</a:t>
            </a:r>
            <a:r>
              <a:rPr lang="en-US" altLang="zh-CN" dirty="0" smtClean="0">
                <a:latin typeface="等线" panose="02010600030101010101" pitchFamily="2" charset="-122"/>
                <a:ea typeface="等线" panose="02010600030101010101" pitchFamily="2" charset="-122"/>
              </a:rPr>
              <a:t>GCL</a:t>
            </a:r>
            <a:r>
              <a:rPr lang="zh-CN" altLang="en-US" dirty="0" smtClean="0">
                <a:latin typeface="等线" panose="02010600030101010101" pitchFamily="2" charset="-122"/>
                <a:ea typeface="等线" panose="02010600030101010101" pitchFamily="2" charset="-122"/>
              </a:rPr>
              <a:t>还是存在长尾分布的，</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图</a:t>
            </a:r>
            <a:r>
              <a:rPr lang="en-US" altLang="zh-CN" sz="1200" b="0" i="0" kern="1200" dirty="0" smtClean="0">
                <a:solidFill>
                  <a:schemeClr val="tx1"/>
                </a:solidFill>
                <a:effectLst/>
                <a:latin typeface="+mn-lt"/>
                <a:ea typeface="+mn-ea"/>
                <a:cs typeface="+mn-cs"/>
              </a:rPr>
              <a:t>5b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CKD </a:t>
            </a:r>
            <a:r>
              <a:rPr lang="zh-CN" altLang="en-US" sz="1200" b="0" i="0" kern="1200" dirty="0" smtClean="0">
                <a:solidFill>
                  <a:schemeClr val="tx1"/>
                </a:solidFill>
                <a:effectLst/>
                <a:latin typeface="+mn-lt"/>
                <a:ea typeface="+mn-ea"/>
                <a:cs typeface="+mn-cs"/>
              </a:rPr>
              <a:t>有效地防止模型在头部类别上做出太多牺牲，并在尾部预测方面实现了相当的性能，说明知识转移范式可以通过保留先前学习的判别能力，有效地补偿头部类的欠拟合。</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19</a:t>
            </a:fld>
            <a:endParaRPr lang="zh-CN" altLang="en-US"/>
          </a:p>
        </p:txBody>
      </p:sp>
    </p:spTree>
    <p:extLst>
      <p:ext uri="{BB962C8B-B14F-4D97-AF65-F5344CB8AC3E}">
        <p14:creationId xmlns:p14="http://schemas.microsoft.com/office/powerpoint/2010/main" val="187245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20</a:t>
            </a:fld>
            <a:endParaRPr lang="zh-CN" altLang="en-US"/>
          </a:p>
        </p:txBody>
      </p:sp>
    </p:spTree>
    <p:extLst>
      <p:ext uri="{BB962C8B-B14F-4D97-AF65-F5344CB8AC3E}">
        <p14:creationId xmlns:p14="http://schemas.microsoft.com/office/powerpoint/2010/main" val="3408624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电子科技大学的工作</a:t>
            </a:r>
          </a:p>
          <a:p>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21</a:t>
            </a:fld>
            <a:endParaRPr lang="zh-CN" altLang="en-US"/>
          </a:p>
        </p:txBody>
      </p:sp>
    </p:spTree>
    <p:extLst>
      <p:ext uri="{BB962C8B-B14F-4D97-AF65-F5344CB8AC3E}">
        <p14:creationId xmlns:p14="http://schemas.microsoft.com/office/powerpoint/2010/main" val="3720774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SGG</a:t>
            </a:r>
            <a:r>
              <a:rPr lang="zh-CN" altLang="en-US" dirty="0" smtClean="0"/>
              <a:t>形式化描述可分为三部分的乘积。第一部分目标定位基本上用现有的</a:t>
            </a:r>
            <a:r>
              <a:rPr lang="en-US" altLang="zh-CN" dirty="0" err="1" smtClean="0"/>
              <a:t>fasterRCNN</a:t>
            </a:r>
            <a:r>
              <a:rPr lang="zh-CN" altLang="en-US" dirty="0" smtClean="0"/>
              <a:t>获取</a:t>
            </a:r>
            <a:r>
              <a:rPr lang="en-US" altLang="zh-CN" dirty="0" smtClean="0"/>
              <a:t>proposal</a:t>
            </a:r>
            <a:r>
              <a:rPr lang="zh-CN" altLang="en-US" dirty="0" smtClean="0"/>
              <a:t>，第二步是对目标框分类，第三部预测目标间关系。</a:t>
            </a:r>
            <a:endParaRPr lang="en-US" altLang="zh-CN" dirty="0" smtClean="0"/>
          </a:p>
          <a:p>
            <a:endParaRPr lang="en-US" altLang="zh-CN" dirty="0" smtClean="0"/>
          </a:p>
          <a:p>
            <a:r>
              <a:rPr lang="zh-CN" altLang="en-US" dirty="0" smtClean="0"/>
              <a:t>由此划分为三个子任务，输入输出不同，评测模型能力时三个都要考察。</a:t>
            </a:r>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4</a:t>
            </a:fld>
            <a:endParaRPr lang="zh-CN" altLang="en-US"/>
          </a:p>
        </p:txBody>
      </p:sp>
    </p:spTree>
    <p:extLst>
      <p:ext uri="{BB962C8B-B14F-4D97-AF65-F5344CB8AC3E}">
        <p14:creationId xmlns:p14="http://schemas.microsoft.com/office/powerpoint/2010/main" val="3386117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虽然一般的 </a:t>
            </a:r>
            <a:r>
              <a:rPr lang="en-US" altLang="zh-CN" dirty="0" smtClean="0">
                <a:latin typeface="等线" panose="02010600030101010101" pitchFamily="2" charset="-122"/>
                <a:ea typeface="等线" panose="02010600030101010101" pitchFamily="2" charset="-122"/>
              </a:rPr>
              <a:t>SGG </a:t>
            </a:r>
            <a:r>
              <a:rPr lang="zh-CN" altLang="en-US" dirty="0" smtClean="0">
                <a:latin typeface="等线" panose="02010600030101010101" pitchFamily="2" charset="-122"/>
                <a:ea typeface="等线" panose="02010600030101010101" pitchFamily="2" charset="-122"/>
              </a:rPr>
              <a:t>模型倾向于预测头部谓词，而现有的</a:t>
            </a:r>
            <a:r>
              <a:rPr lang="en-US" altLang="zh-CN" dirty="0" smtClean="0">
                <a:latin typeface="等线" panose="02010600030101010101" pitchFamily="2" charset="-122"/>
                <a:ea typeface="等线" panose="02010600030101010101" pitchFamily="2" charset="-122"/>
              </a:rPr>
              <a:t>rebalance</a:t>
            </a:r>
            <a:r>
              <a:rPr lang="zh-CN" altLang="en-US" dirty="0" smtClean="0">
                <a:latin typeface="等线" panose="02010600030101010101" pitchFamily="2" charset="-122"/>
                <a:ea typeface="等线" panose="02010600030101010101" pitchFamily="2" charset="-122"/>
              </a:rPr>
              <a:t>策略更喜欢尾部类别，但少有工作能处理难以区分的谓词。</a:t>
            </a:r>
            <a:r>
              <a:rPr lang="en-US" altLang="zh-CN" dirty="0" smtClean="0">
                <a:latin typeface="等线" panose="02010600030101010101" pitchFamily="2" charset="-122"/>
                <a:ea typeface="等线" panose="02010600030101010101" pitchFamily="2" charset="-122"/>
              </a:rPr>
              <a:t>Motivation</a:t>
            </a:r>
            <a:r>
              <a:rPr lang="zh-CN" altLang="en-US" dirty="0" smtClean="0">
                <a:latin typeface="等线" panose="02010600030101010101" pitchFamily="2" charset="-122"/>
                <a:ea typeface="等线" panose="02010600030101010101" pitchFamily="2" charset="-122"/>
              </a:rPr>
              <a:t>提到了难分样本，以往</a:t>
            </a:r>
            <a:r>
              <a:rPr lang="en-US" altLang="zh-CN" dirty="0" smtClean="0">
                <a:latin typeface="等线" panose="02010600030101010101" pitchFamily="2" charset="-122"/>
                <a:ea typeface="等线" panose="02010600030101010101" pitchFamily="2" charset="-122"/>
              </a:rPr>
              <a:t>unbiased SGG</a:t>
            </a:r>
            <a:r>
              <a:rPr lang="zh-CN" altLang="en-US" dirty="0" smtClean="0">
                <a:latin typeface="等线" panose="02010600030101010101" pitchFamily="2" charset="-122"/>
                <a:ea typeface="等线" panose="02010600030101010101" pitchFamily="2" charset="-122"/>
              </a:rPr>
              <a:t>没有研究过</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问题的源头在于区分难分样本需要探索关系间的联系，而关系间的联系需要考虑上下文信息，因为在不同场景中关系间的联系变化会很大</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因为忽略了这一点，所以以往方法不能对难分样本进行充足的惩罚。</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等线" panose="02010600030101010101" pitchFamily="2" charset="-122"/>
                <a:ea typeface="等线" panose="02010600030101010101" pitchFamily="2" charset="-122"/>
              </a:rPr>
              <a:t>PCPL</a:t>
            </a:r>
            <a:r>
              <a:rPr lang="zh-CN" altLang="en-US" dirty="0" smtClean="0">
                <a:latin typeface="等线" panose="02010600030101010101" pitchFamily="2" charset="-122"/>
                <a:ea typeface="等线" panose="02010600030101010101" pitchFamily="2" charset="-122"/>
              </a:rPr>
              <a:t>：对于每个</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学习一个向量表示，据此和其他</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的计算距离，离其他</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越远代表语义独立性越强，以此来对</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进行</a:t>
            </a:r>
            <a:r>
              <a:rPr lang="en-US" altLang="zh-CN" dirty="0" smtClean="0">
                <a:latin typeface="等线" panose="02010600030101010101" pitchFamily="2" charset="-122"/>
                <a:ea typeface="等线" panose="02010600030101010101" pitchFamily="2" charset="-122"/>
              </a:rPr>
              <a:t>re-weighting</a:t>
            </a:r>
            <a:r>
              <a:rPr lang="zh-CN" altLang="en-US" dirty="0" smtClean="0">
                <a:latin typeface="等线" panose="02010600030101010101" pitchFamily="2" charset="-122"/>
                <a:ea typeface="等线" panose="02010600030101010101" pitchFamily="2" charset="-122"/>
              </a:rPr>
              <a:t>，语义越独立的</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对于</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的影响越大。</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latin typeface="等线" panose="02010600030101010101" pitchFamily="2" charset="-122"/>
                <a:ea typeface="等线" panose="02010600030101010101" pitchFamily="2" charset="-122"/>
              </a:rPr>
              <a:t>cogtree</a:t>
            </a:r>
            <a:r>
              <a:rPr lang="zh-CN" altLang="en-US" dirty="0" smtClean="0">
                <a:latin typeface="等线" panose="02010600030101010101" pitchFamily="2" charset="-122"/>
                <a:ea typeface="等线" panose="02010600030101010101" pitchFamily="2" charset="-122"/>
              </a:rPr>
              <a:t>：把</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类别根据语义组织成一个树状结构。提出</a:t>
            </a:r>
            <a:r>
              <a:rPr lang="en-US" altLang="zh-CN" dirty="0" err="1" smtClean="0">
                <a:latin typeface="等线" panose="02010600030101010101" pitchFamily="2" charset="-122"/>
                <a:ea typeface="等线" panose="02010600030101010101" pitchFamily="2" charset="-122"/>
              </a:rPr>
              <a:t>CogTree</a:t>
            </a:r>
            <a:r>
              <a:rPr lang="en-US" altLang="zh-CN" dirty="0" smtClean="0">
                <a:latin typeface="等线" panose="02010600030101010101" pitchFamily="2" charset="-122"/>
                <a:ea typeface="等线" panose="02010600030101010101" pitchFamily="2" charset="-122"/>
              </a:rPr>
              <a:t> loss</a:t>
            </a:r>
            <a:r>
              <a:rPr lang="zh-CN" altLang="en-US" dirty="0" smtClean="0">
                <a:latin typeface="等线" panose="02010600030101010101" pitchFamily="2" charset="-122"/>
                <a:ea typeface="等线" panose="02010600030101010101" pitchFamily="2" charset="-122"/>
              </a:rPr>
              <a:t>，基本思想是在</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分类时不仅要考虑输出</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和标注</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的差距，还要考虑输出</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和标注的</a:t>
            </a:r>
            <a:r>
              <a:rPr lang="en-US" altLang="zh-CN" dirty="0" smtClean="0">
                <a:latin typeface="等线" panose="02010600030101010101" pitchFamily="2" charset="-122"/>
                <a:ea typeface="等线" panose="02010600030101010101" pitchFamily="2" charset="-122"/>
              </a:rPr>
              <a:t>predicate</a:t>
            </a:r>
            <a:r>
              <a:rPr lang="zh-CN" altLang="en-US" dirty="0" smtClean="0">
                <a:latin typeface="等线" panose="02010600030101010101" pitchFamily="2" charset="-122"/>
                <a:ea typeface="等线" panose="02010600030101010101" pitchFamily="2" charset="-122"/>
              </a:rPr>
              <a:t>祖先节点的匹配程度。</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这两个方法都是比较流行，效果非常好的对关系间关联建模的方法。</a:t>
            </a: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22</a:t>
            </a:fld>
            <a:endParaRPr lang="zh-CN" altLang="en-US"/>
          </a:p>
        </p:txBody>
      </p:sp>
    </p:spTree>
    <p:extLst>
      <p:ext uri="{BB962C8B-B14F-4D97-AF65-F5344CB8AC3E}">
        <p14:creationId xmlns:p14="http://schemas.microsoft.com/office/powerpoint/2010/main" val="2172462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基于整个数据集建模全局的谓词间关联图，衡量难分样本，同时不至于过分惩罚其他易分样本</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23</a:t>
            </a:fld>
            <a:endParaRPr lang="zh-CN" altLang="en-US"/>
          </a:p>
        </p:txBody>
      </p:sp>
    </p:spTree>
    <p:extLst>
      <p:ext uri="{BB962C8B-B14F-4D97-AF65-F5344CB8AC3E}">
        <p14:creationId xmlns:p14="http://schemas.microsoft.com/office/powerpoint/2010/main" val="1413470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多个谓词节点连接到同一个上下文节点，这表示多个谓词可以描述同一上下文中的关系。</a:t>
            </a: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引入共现频率相当于把哪两个</a:t>
            </a:r>
            <a:r>
              <a:rPr lang="en-US" altLang="zh-CN" dirty="0" smtClean="0">
                <a:latin typeface="等线" panose="02010600030101010101" pitchFamily="2" charset="-122"/>
                <a:ea typeface="等线" panose="02010600030101010101" pitchFamily="2" charset="-122"/>
              </a:rPr>
              <a:t>object</a:t>
            </a:r>
            <a:r>
              <a:rPr lang="zh-CN" altLang="en-US" dirty="0" smtClean="0">
                <a:latin typeface="等线" panose="02010600030101010101" pitchFamily="2" charset="-122"/>
                <a:ea typeface="等线" panose="02010600030101010101" pitchFamily="2" charset="-122"/>
              </a:rPr>
              <a:t>之间有关系这个先验知识引入进来，使得每个边都能计算一个对应的预测结果。</a:t>
            </a:r>
            <a:r>
              <a:rPr lang="en-US" altLang="zh-CN" dirty="0" smtClean="0">
                <a:latin typeface="等线" panose="02010600030101010101" pitchFamily="2" charset="-122"/>
                <a:ea typeface="等线" panose="02010600030101010101" pitchFamily="2" charset="-122"/>
              </a:rPr>
              <a:t>biased</a:t>
            </a:r>
            <a:r>
              <a:rPr lang="zh-CN" altLang="en-US" dirty="0" smtClean="0">
                <a:latin typeface="等线" panose="02010600030101010101" pitchFamily="2" charset="-122"/>
                <a:ea typeface="等线" panose="02010600030101010101" pitchFamily="2" charset="-122"/>
              </a:rPr>
              <a:t>谓词预测代表每对谓词之间基于上下文的相关性，也就是上下文</a:t>
            </a:r>
            <a:r>
              <a:rPr lang="en-US" altLang="zh-CN" dirty="0" smtClean="0">
                <a:latin typeface="等线" panose="02010600030101010101" pitchFamily="2" charset="-122"/>
                <a:ea typeface="等线" panose="02010600030101010101" pitchFamily="2" charset="-122"/>
              </a:rPr>
              <a:t>node</a:t>
            </a:r>
            <a:r>
              <a:rPr lang="zh-CN" altLang="en-US" dirty="0" smtClean="0">
                <a:latin typeface="等线" panose="02010600030101010101" pitchFamily="2" charset="-122"/>
                <a:ea typeface="等线" panose="02010600030101010101" pitchFamily="2" charset="-122"/>
              </a:rPr>
              <a:t>到边的权值。例如，如果大多数样本被预测为 </a:t>
            </a:r>
            <a:r>
              <a:rPr lang="en-US" altLang="zh-CN" dirty="0" smtClean="0">
                <a:latin typeface="等线" panose="02010600030101010101" pitchFamily="2" charset="-122"/>
                <a:ea typeface="等线" panose="02010600030101010101" pitchFamily="2" charset="-122"/>
              </a:rPr>
              <a:t>j </a:t>
            </a:r>
            <a:r>
              <a:rPr lang="zh-CN" altLang="en-US" dirty="0" smtClean="0">
                <a:latin typeface="等线" panose="02010600030101010101" pitchFamily="2" charset="-122"/>
                <a:ea typeface="等线" panose="02010600030101010101" pitchFamily="2" charset="-122"/>
              </a:rPr>
              <a:t>但在 </a:t>
            </a:r>
            <a:r>
              <a:rPr lang="en-US" altLang="zh-CN" dirty="0" smtClean="0">
                <a:latin typeface="等线" panose="02010600030101010101" pitchFamily="2" charset="-122"/>
                <a:ea typeface="等线" panose="02010600030101010101" pitchFamily="2" charset="-122"/>
              </a:rPr>
              <a:t>ground truth </a:t>
            </a:r>
            <a:r>
              <a:rPr lang="zh-CN" altLang="en-US" dirty="0" smtClean="0">
                <a:latin typeface="等线" panose="02010600030101010101" pitchFamily="2" charset="-122"/>
                <a:ea typeface="等线" panose="02010600030101010101" pitchFamily="2" charset="-122"/>
              </a:rPr>
              <a:t>中标记为 </a:t>
            </a:r>
            <a:r>
              <a:rPr lang="en-US" altLang="zh-CN" dirty="0" err="1" smtClean="0">
                <a:latin typeface="等线" panose="02010600030101010101" pitchFamily="2" charset="-122"/>
                <a:ea typeface="等线" panose="02010600030101010101" pitchFamily="2" charset="-122"/>
              </a:rPr>
              <a:t>i</a:t>
            </a:r>
            <a:r>
              <a:rPr lang="zh-CN" altLang="en-US" dirty="0" smtClean="0">
                <a:latin typeface="等线" panose="02010600030101010101" pitchFamily="2" charset="-122"/>
                <a:ea typeface="等线" panose="02010600030101010101" pitchFamily="2" charset="-122"/>
              </a:rPr>
              <a:t>，则谓词 </a:t>
            </a:r>
            <a:r>
              <a:rPr lang="en-US" altLang="zh-CN" dirty="0" err="1" smtClean="0">
                <a:latin typeface="等线" panose="02010600030101010101" pitchFamily="2" charset="-122"/>
                <a:ea typeface="等线" panose="02010600030101010101" pitchFamily="2" charset="-122"/>
              </a:rPr>
              <a:t>i</a:t>
            </a:r>
            <a:r>
              <a:rPr lang="en-US" altLang="zh-CN" dirty="0" smtClean="0">
                <a:latin typeface="等线" panose="02010600030101010101" pitchFamily="2" charset="-122"/>
                <a:ea typeface="等线" panose="02010600030101010101" pitchFamily="2" charset="-122"/>
              </a:rPr>
              <a:t> </a:t>
            </a:r>
            <a:r>
              <a:rPr lang="zh-CN" altLang="en-US" dirty="0" smtClean="0">
                <a:latin typeface="等线" panose="02010600030101010101" pitchFamily="2" charset="-122"/>
                <a:ea typeface="等线" panose="02010600030101010101" pitchFamily="2" charset="-122"/>
              </a:rPr>
              <a:t>与 </a:t>
            </a:r>
            <a:r>
              <a:rPr lang="en-US" altLang="zh-CN" dirty="0" smtClean="0">
                <a:latin typeface="等线" panose="02010600030101010101" pitchFamily="2" charset="-122"/>
                <a:ea typeface="等线" panose="02010600030101010101" pitchFamily="2" charset="-122"/>
              </a:rPr>
              <a:t>j</a:t>
            </a:r>
            <a:r>
              <a:rPr lang="zh-CN" altLang="en-US" dirty="0" smtClean="0">
                <a:latin typeface="等线" panose="02010600030101010101" pitchFamily="2" charset="-122"/>
                <a:ea typeface="等线" panose="02010600030101010101" pitchFamily="2" charset="-122"/>
              </a:rPr>
              <a:t>在大多数上下文中是有高关联性的。收集到的谓词相关性归一化为 </a:t>
            </a:r>
            <a:r>
              <a:rPr lang="en-US" altLang="zh-CN" dirty="0" smtClean="0">
                <a:latin typeface="等线" panose="02010600030101010101" pitchFamily="2" charset="-122"/>
                <a:ea typeface="等线" panose="02010600030101010101" pitchFamily="2" charset="-122"/>
              </a:rPr>
              <a:t>S = {sij}</a:t>
            </a:r>
            <a:r>
              <a:rPr lang="zh-CN" altLang="en-US" dirty="0" smtClean="0">
                <a:latin typeface="等线" panose="02010600030101010101" pitchFamily="2" charset="-122"/>
                <a:ea typeface="等线" panose="02010600030101010101" pitchFamily="2" charset="-122"/>
              </a:rPr>
              <a:t>，其中 </a:t>
            </a:r>
            <a:r>
              <a:rPr lang="en-US" altLang="zh-CN" dirty="0" smtClean="0">
                <a:latin typeface="等线" panose="02010600030101010101" pitchFamily="2" charset="-122"/>
                <a:ea typeface="等线" panose="02010600030101010101" pitchFamily="2" charset="-122"/>
              </a:rPr>
              <a:t>sij ∈ [0, 1]</a:t>
            </a:r>
            <a:r>
              <a:rPr lang="zh-CN" altLang="en-US" dirty="0" smtClean="0">
                <a:latin typeface="等线" panose="02010600030101010101" pitchFamily="2" charset="-122"/>
                <a:ea typeface="等线" panose="02010600030101010101" pitchFamily="2" charset="-122"/>
              </a:rPr>
              <a:t>，表示标记为 </a:t>
            </a:r>
            <a:r>
              <a:rPr lang="en-US" altLang="zh-CN" dirty="0" err="1" smtClean="0">
                <a:latin typeface="等线" panose="02010600030101010101" pitchFamily="2" charset="-122"/>
                <a:ea typeface="等线" panose="02010600030101010101" pitchFamily="2" charset="-122"/>
              </a:rPr>
              <a:t>i</a:t>
            </a:r>
            <a:r>
              <a:rPr lang="en-US" altLang="zh-CN" dirty="0" smtClean="0">
                <a:latin typeface="等线" panose="02010600030101010101" pitchFamily="2" charset="-122"/>
                <a:ea typeface="等线" panose="02010600030101010101" pitchFamily="2" charset="-122"/>
              </a:rPr>
              <a:t> </a:t>
            </a:r>
            <a:r>
              <a:rPr lang="zh-CN" altLang="en-US" dirty="0" smtClean="0">
                <a:latin typeface="等线" panose="02010600030101010101" pitchFamily="2" charset="-122"/>
                <a:ea typeface="等线" panose="02010600030101010101" pitchFamily="2" charset="-122"/>
              </a:rPr>
              <a:t>但预测为 </a:t>
            </a:r>
            <a:r>
              <a:rPr lang="en-US" altLang="zh-CN" dirty="0" smtClean="0">
                <a:latin typeface="等线" panose="02010600030101010101" pitchFamily="2" charset="-122"/>
                <a:ea typeface="等线" panose="02010600030101010101" pitchFamily="2" charset="-122"/>
              </a:rPr>
              <a:t>j </a:t>
            </a:r>
            <a:r>
              <a:rPr lang="zh-CN" altLang="en-US" dirty="0" smtClean="0">
                <a:latin typeface="等线" panose="02010600030101010101" pitchFamily="2" charset="-122"/>
                <a:ea typeface="等线" panose="02010600030101010101" pitchFamily="2" charset="-122"/>
              </a:rPr>
              <a:t>的样本的比例。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24</a:t>
            </a:fld>
            <a:endParaRPr lang="zh-CN" altLang="en-US"/>
          </a:p>
        </p:txBody>
      </p:sp>
    </p:spTree>
    <p:extLst>
      <p:ext uri="{BB962C8B-B14F-4D97-AF65-F5344CB8AC3E}">
        <p14:creationId xmlns:p14="http://schemas.microsoft.com/office/powerpoint/2010/main" val="991922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dirty="0" smtClean="0">
                <a:latin typeface="等线" panose="02010600030101010101" pitchFamily="2" charset="-122"/>
                <a:ea typeface="等线" panose="02010600030101010101" pitchFamily="2" charset="-122"/>
              </a:rPr>
              <a:t>η </a:t>
            </a:r>
            <a:r>
              <a:rPr lang="zh-CN" altLang="en-US" dirty="0" smtClean="0">
                <a:latin typeface="等线" panose="02010600030101010101" pitchFamily="2" charset="-122"/>
                <a:ea typeface="等线" panose="02010600030101010101" pitchFamily="2" charset="-122"/>
              </a:rPr>
              <a:t>，</a:t>
            </a:r>
            <a:r>
              <a:rPr lang="el-GR" altLang="zh-CN" dirty="0" smtClean="0">
                <a:latin typeface="等线" panose="02010600030101010101" pitchFamily="2" charset="-122"/>
                <a:ea typeface="等线" panose="02010600030101010101" pitchFamily="2" charset="-122"/>
              </a:rPr>
              <a:t>φ </a:t>
            </a:r>
            <a:r>
              <a:rPr lang="zh-CN" altLang="el-GR" dirty="0" smtClean="0">
                <a:latin typeface="等线" panose="02010600030101010101" pitchFamily="2" charset="-122"/>
                <a:ea typeface="等线" panose="02010600030101010101" pitchFamily="2" charset="-122"/>
              </a:rPr>
              <a:t>表示</a:t>
            </a:r>
            <a:r>
              <a:rPr lang="zh-CN" altLang="en-US" dirty="0" smtClean="0">
                <a:latin typeface="等线" panose="02010600030101010101" pitchFamily="2" charset="-122"/>
                <a:ea typeface="等线" panose="02010600030101010101" pitchFamily="2" charset="-122"/>
              </a:rPr>
              <a:t>预测</a:t>
            </a:r>
            <a:r>
              <a:rPr lang="en-US" altLang="zh-CN" dirty="0" err="1" smtClean="0">
                <a:latin typeface="等线" panose="02010600030101010101" pitchFamily="2" charset="-122"/>
                <a:ea typeface="等线" panose="02010600030101010101" pitchFamily="2" charset="-122"/>
              </a:rPr>
              <a:t>logit</a:t>
            </a:r>
            <a:r>
              <a:rPr lang="zh-CN" altLang="en-US" dirty="0" smtClean="0">
                <a:latin typeface="等线" panose="02010600030101010101" pitchFamily="2" charset="-122"/>
                <a:ea typeface="等线" panose="02010600030101010101" pitchFamily="2" charset="-122"/>
              </a:rPr>
              <a:t>和</a:t>
            </a:r>
            <a:r>
              <a:rPr lang="en-US" altLang="zh-CN" dirty="0" smtClean="0">
                <a:latin typeface="等线" panose="02010600030101010101" pitchFamily="2" charset="-122"/>
                <a:ea typeface="等线" panose="02010600030101010101" pitchFamily="2" charset="-122"/>
              </a:rPr>
              <a:t>reweighting</a:t>
            </a:r>
            <a:r>
              <a:rPr lang="zh-CN" altLang="en-US" dirty="0" smtClean="0">
                <a:latin typeface="等线" panose="02010600030101010101" pitchFamily="2" charset="-122"/>
                <a:ea typeface="等线" panose="02010600030101010101" pitchFamily="2" charset="-122"/>
              </a:rPr>
              <a:t>概率，</a:t>
            </a:r>
            <a:r>
              <a:rPr lang="en-US" altLang="zh-CN" dirty="0" smtClean="0">
                <a:latin typeface="等线" panose="02010600030101010101" pitchFamily="2" charset="-122"/>
                <a:ea typeface="等线" panose="02010600030101010101" pitchFamily="2" charset="-122"/>
              </a:rPr>
              <a:t>j</a:t>
            </a:r>
            <a:r>
              <a:rPr lang="zh-CN" altLang="en-US" dirty="0" smtClean="0">
                <a:latin typeface="等线" panose="02010600030101010101" pitchFamily="2" charset="-122"/>
                <a:ea typeface="等线" panose="02010600030101010101" pitchFamily="2" charset="-122"/>
              </a:rPr>
              <a:t>相对于</a:t>
            </a:r>
            <a:r>
              <a:rPr lang="en-US" altLang="zh-CN" dirty="0" err="1" smtClean="0">
                <a:latin typeface="等线" panose="02010600030101010101" pitchFamily="2" charset="-122"/>
                <a:ea typeface="等线" panose="02010600030101010101" pitchFamily="2" charset="-122"/>
              </a:rPr>
              <a:t>i</a:t>
            </a:r>
            <a:r>
              <a:rPr lang="zh-CN" altLang="en-US" dirty="0" smtClean="0">
                <a:latin typeface="等线" panose="02010600030101010101" pitchFamily="2" charset="-122"/>
                <a:ea typeface="等线" panose="02010600030101010101" pitchFamily="2" charset="-122"/>
              </a:rPr>
              <a:t>是负样本，将被抑制。</a:t>
            </a:r>
            <a:r>
              <a:rPr lang="zh-CN" altLang="en-US" sz="1200" dirty="0" smtClean="0">
                <a:latin typeface="等线" panose="02010600030101010101" pitchFamily="2" charset="-122"/>
                <a:ea typeface="等线" panose="02010600030101010101" pitchFamily="2" charset="-122"/>
              </a:rPr>
              <a:t>如果正类 </a:t>
            </a:r>
            <a:r>
              <a:rPr lang="en-US" altLang="zh-CN" sz="1200" dirty="0" err="1" smtClean="0">
                <a:latin typeface="等线" panose="02010600030101010101" pitchFamily="2" charset="-122"/>
                <a:ea typeface="等线" panose="02010600030101010101" pitchFamily="2" charset="-122"/>
              </a:rPr>
              <a:t>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的出现频率低于负类 </a:t>
            </a:r>
            <a:r>
              <a:rPr lang="en-US" altLang="zh-CN" sz="1200" dirty="0" smtClean="0">
                <a:latin typeface="等线" panose="02010600030101010101" pitchFamily="2" charset="-122"/>
                <a:ea typeface="等线" panose="02010600030101010101" pitchFamily="2" charset="-122"/>
              </a:rPr>
              <a:t>j</a:t>
            </a:r>
            <a:r>
              <a:rPr lang="zh-CN" altLang="en-US" sz="1200" dirty="0" smtClean="0">
                <a:latin typeface="等线" panose="02010600030101010101" pitchFamily="2" charset="-122"/>
                <a:ea typeface="等线" panose="02010600030101010101" pitchFamily="2" charset="-122"/>
              </a:rPr>
              <a:t>，即 </a:t>
            </a:r>
            <a:r>
              <a:rPr lang="en-US" altLang="zh-CN" sz="1200" dirty="0" err="1" smtClean="0">
                <a:latin typeface="等线" panose="02010600030101010101" pitchFamily="2" charset="-122"/>
                <a:ea typeface="等线" panose="02010600030101010101" pitchFamily="2" charset="-122"/>
              </a:rPr>
              <a:t>nj</a:t>
            </a:r>
            <a:r>
              <a:rPr lang="en-US" altLang="zh-CN" sz="1200" dirty="0" smtClean="0">
                <a:latin typeface="等线" panose="02010600030101010101" pitchFamily="2" charset="-122"/>
                <a:ea typeface="等线" panose="02010600030101010101" pitchFamily="2" charset="-122"/>
              </a:rPr>
              <a:t> &gt; </a:t>
            </a:r>
            <a:r>
              <a:rPr lang="en-US" altLang="zh-CN" sz="1200" dirty="0" err="1" smtClean="0">
                <a:latin typeface="等线" panose="02010600030101010101" pitchFamily="2" charset="-122"/>
                <a:ea typeface="等线" panose="02010600030101010101" pitchFamily="2" charset="-122"/>
              </a:rPr>
              <a:t>ni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且 </a:t>
            </a:r>
            <a:r>
              <a:rPr lang="en-US" altLang="zh-CN" sz="1200" dirty="0" err="1" smtClean="0">
                <a:latin typeface="等线" panose="02010600030101010101" pitchFamily="2" charset="-122"/>
                <a:ea typeface="等线" panose="02010600030101010101" pitchFamily="2" charset="-122"/>
              </a:rPr>
              <a:t>wij</a:t>
            </a:r>
            <a:r>
              <a:rPr lang="en-US" altLang="zh-CN" sz="1200" dirty="0" smtClean="0">
                <a:latin typeface="等线" panose="02010600030101010101" pitchFamily="2" charset="-122"/>
                <a:ea typeface="等线" panose="02010600030101010101" pitchFamily="2" charset="-122"/>
              </a:rPr>
              <a:t> &gt; 1</a:t>
            </a:r>
            <a:r>
              <a:rPr lang="zh-CN" altLang="en-US" sz="1200" dirty="0" smtClean="0">
                <a:latin typeface="等线" panose="02010600030101010101" pitchFamily="2" charset="-122"/>
                <a:ea typeface="等线" panose="02010600030101010101" pitchFamily="2" charset="-122"/>
              </a:rPr>
              <a:t>，则会加强对负类 </a:t>
            </a:r>
            <a:r>
              <a:rPr lang="en-US" altLang="zh-CN" sz="1200" dirty="0" smtClean="0">
                <a:latin typeface="等线" panose="02010600030101010101" pitchFamily="2" charset="-122"/>
                <a:ea typeface="等线" panose="02010600030101010101" pitchFamily="2" charset="-122"/>
              </a:rPr>
              <a:t>j </a:t>
            </a:r>
            <a:r>
              <a:rPr lang="zh-CN" altLang="en-US" sz="1200" dirty="0" smtClean="0">
                <a:latin typeface="等线" panose="02010600030101010101" pitchFamily="2" charset="-122"/>
                <a:ea typeface="等线" panose="02010600030101010101" pitchFamily="2" charset="-122"/>
              </a:rPr>
              <a:t>的惩罚。 相反，如果 </a:t>
            </a:r>
            <a:r>
              <a:rPr lang="en-US" altLang="zh-CN" sz="1200" dirty="0" err="1" smtClean="0">
                <a:latin typeface="等线" panose="02010600030101010101" pitchFamily="2" charset="-122"/>
                <a:ea typeface="等线" panose="02010600030101010101" pitchFamily="2" charset="-122"/>
              </a:rPr>
              <a:t>nj</a:t>
            </a:r>
            <a:r>
              <a:rPr lang="en-US" altLang="zh-CN" sz="1200" dirty="0" smtClean="0">
                <a:latin typeface="等线" panose="02010600030101010101" pitchFamily="2" charset="-122"/>
                <a:ea typeface="等线" panose="02010600030101010101" pitchFamily="2" charset="-122"/>
              </a:rPr>
              <a:t> ≤ </a:t>
            </a:r>
            <a:r>
              <a:rPr lang="en-US" altLang="zh-CN" sz="1200" dirty="0" err="1" smtClean="0">
                <a:latin typeface="等线" panose="02010600030101010101" pitchFamily="2" charset="-122"/>
                <a:ea typeface="等线" panose="02010600030101010101" pitchFamily="2" charset="-122"/>
              </a:rPr>
              <a:t>ni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且 </a:t>
            </a:r>
            <a:r>
              <a:rPr lang="en-US" altLang="zh-CN" sz="1200" dirty="0" err="1" smtClean="0">
                <a:latin typeface="等线" panose="02010600030101010101" pitchFamily="2" charset="-122"/>
                <a:ea typeface="等线" panose="02010600030101010101" pitchFamily="2" charset="-122"/>
              </a:rPr>
              <a:t>wij</a:t>
            </a:r>
            <a:r>
              <a:rPr lang="en-US" altLang="zh-CN" sz="1200" dirty="0" smtClean="0">
                <a:latin typeface="等线" panose="02010600030101010101" pitchFamily="2" charset="-122"/>
                <a:ea typeface="等线" panose="02010600030101010101" pitchFamily="2" charset="-122"/>
              </a:rPr>
              <a:t> = 1</a:t>
            </a:r>
            <a:r>
              <a:rPr lang="zh-CN" altLang="en-US" sz="1200" dirty="0" smtClean="0">
                <a:latin typeface="等线" panose="02010600030101010101" pitchFamily="2" charset="-122"/>
                <a:ea typeface="等线" panose="02010600030101010101" pitchFamily="2" charset="-122"/>
              </a:rPr>
              <a:t>，则会降低对负类 </a:t>
            </a:r>
            <a:r>
              <a:rPr lang="en-US" altLang="zh-CN" sz="1200" dirty="0" smtClean="0">
                <a:latin typeface="等线" panose="02010600030101010101" pitchFamily="2" charset="-122"/>
                <a:ea typeface="等线" panose="02010600030101010101" pitchFamily="2" charset="-122"/>
              </a:rPr>
              <a:t>j </a:t>
            </a:r>
            <a:r>
              <a:rPr lang="zh-CN" altLang="en-US" sz="1200" dirty="0" smtClean="0">
                <a:latin typeface="等线" panose="02010600030101010101" pitchFamily="2" charset="-122"/>
                <a:ea typeface="等线" panose="02010600030101010101" pitchFamily="2" charset="-122"/>
              </a:rPr>
              <a:t>的惩罚。</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以“</a:t>
            </a:r>
            <a:r>
              <a:rPr lang="en-US" altLang="zh-CN" sz="1200" dirty="0" smtClean="0">
                <a:latin typeface="等线" panose="02010600030101010101" pitchFamily="2" charset="-122"/>
                <a:ea typeface="等线" panose="02010600030101010101" pitchFamily="2" charset="-122"/>
              </a:rPr>
              <a:t>on/has/standing on”</a:t>
            </a:r>
            <a:r>
              <a:rPr lang="zh-CN" altLang="en-US" sz="1200" dirty="0" smtClean="0">
                <a:latin typeface="等线" panose="02010600030101010101" pitchFamily="2" charset="-122"/>
                <a:ea typeface="等线" panose="02010600030101010101" pitchFamily="2" charset="-122"/>
              </a:rPr>
              <a:t>为例，其中“</a:t>
            </a:r>
            <a:r>
              <a:rPr lang="en-US" altLang="zh-CN" sz="1200" dirty="0" smtClean="0">
                <a:latin typeface="等线" panose="02010600030101010101" pitchFamily="2" charset="-122"/>
                <a:ea typeface="等线" panose="02010600030101010101" pitchFamily="2" charset="-122"/>
              </a:rPr>
              <a:t>on-standing on”</a:t>
            </a:r>
            <a:r>
              <a:rPr lang="zh-CN" altLang="en-US" sz="1200" dirty="0" smtClean="0">
                <a:latin typeface="等线" panose="02010600030101010101" pitchFamily="2" charset="-122"/>
                <a:ea typeface="等线" panose="02010600030101010101" pitchFamily="2" charset="-122"/>
              </a:rPr>
              <a:t>是强相关的，“</a:t>
            </a:r>
            <a:r>
              <a:rPr lang="en-US" altLang="zh-CN" sz="1200" dirty="0" smtClean="0">
                <a:latin typeface="等线" panose="02010600030101010101" pitchFamily="2" charset="-122"/>
                <a:ea typeface="等线" panose="02010600030101010101" pitchFamily="2" charset="-122"/>
              </a:rPr>
              <a:t>has-standing on”</a:t>
            </a:r>
            <a:r>
              <a:rPr lang="zh-CN" altLang="en-US" sz="1200" dirty="0" smtClean="0">
                <a:latin typeface="等线" panose="02010600030101010101" pitchFamily="2" charset="-122"/>
                <a:ea typeface="等线" panose="02010600030101010101" pitchFamily="2" charset="-122"/>
              </a:rPr>
              <a:t>是弱相关的。 为了防止尾类“</a:t>
            </a:r>
            <a:r>
              <a:rPr lang="en-US" altLang="zh-CN" sz="1200" dirty="0" smtClean="0">
                <a:latin typeface="等线" panose="02010600030101010101" pitchFamily="2" charset="-122"/>
                <a:ea typeface="等线" panose="02010600030101010101" pitchFamily="2" charset="-122"/>
              </a:rPr>
              <a:t>standing on</a:t>
            </a:r>
            <a:r>
              <a:rPr lang="zh-CN" altLang="en-US" sz="1200" dirty="0" smtClean="0">
                <a:latin typeface="等线" panose="02010600030101010101" pitchFamily="2" charset="-122"/>
                <a:ea typeface="等线" panose="02010600030101010101" pitchFamily="2" charset="-122"/>
              </a:rPr>
              <a:t>”被过度压制，重新加权的方法粗糙地把“</a:t>
            </a:r>
            <a:r>
              <a:rPr lang="en-US" altLang="zh-CN" sz="1200" dirty="0" smtClean="0">
                <a:latin typeface="等线" panose="02010600030101010101" pitchFamily="2" charset="-122"/>
                <a:ea typeface="等线" panose="02010600030101010101" pitchFamily="2" charset="-122"/>
              </a:rPr>
              <a:t>on</a:t>
            </a:r>
            <a:r>
              <a:rPr lang="zh-CN" altLang="en-US" sz="1200" dirty="0" smtClean="0">
                <a:latin typeface="等线" panose="02010600030101010101" pitchFamily="2" charset="-122"/>
                <a:ea typeface="等线" panose="02010600030101010101" pitchFamily="2" charset="-122"/>
              </a:rPr>
              <a:t>”和“</a:t>
            </a:r>
            <a:r>
              <a:rPr lang="en-US" altLang="zh-CN" sz="1200" dirty="0" smtClean="0">
                <a:latin typeface="等线" panose="02010600030101010101" pitchFamily="2" charset="-122"/>
                <a:ea typeface="等线" panose="02010600030101010101" pitchFamily="2" charset="-122"/>
              </a:rPr>
              <a:t>has</a:t>
            </a:r>
            <a:r>
              <a:rPr lang="zh-CN" altLang="en-US" sz="1200" dirty="0" smtClean="0">
                <a:latin typeface="等线" panose="02010600030101010101" pitchFamily="2" charset="-122"/>
                <a:ea typeface="等线" panose="02010600030101010101" pitchFamily="2" charset="-122"/>
              </a:rPr>
              <a:t>”都减少了梯度。</a:t>
            </a:r>
            <a:endParaRPr lang="en-US" altLang="zh-CN" sz="1200"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虽然它加强了“</a:t>
            </a:r>
            <a:r>
              <a:rPr lang="en-US" altLang="zh-CN" sz="1200" dirty="0" smtClean="0">
                <a:latin typeface="等线" panose="02010600030101010101" pitchFamily="2" charset="-122"/>
                <a:ea typeface="等线" panose="02010600030101010101" pitchFamily="2" charset="-122"/>
              </a:rPr>
              <a:t>on”</a:t>
            </a:r>
            <a:r>
              <a:rPr lang="zh-CN" altLang="en-US" sz="1200" dirty="0" smtClean="0">
                <a:latin typeface="等线" panose="02010600030101010101" pitchFamily="2" charset="-122"/>
                <a:ea typeface="等线" panose="02010600030101010101" pitchFamily="2" charset="-122"/>
              </a:rPr>
              <a:t>和“</a:t>
            </a:r>
            <a:r>
              <a:rPr lang="en-US" altLang="zh-CN" sz="1200" dirty="0" smtClean="0">
                <a:latin typeface="等线" panose="02010600030101010101" pitchFamily="2" charset="-122"/>
                <a:ea typeface="等线" panose="02010600030101010101" pitchFamily="2" charset="-122"/>
              </a:rPr>
              <a:t>stand on”</a:t>
            </a:r>
            <a:r>
              <a:rPr lang="zh-CN" altLang="en-US" sz="1200" dirty="0" smtClean="0">
                <a:latin typeface="等线" panose="02010600030101010101" pitchFamily="2" charset="-122"/>
                <a:ea typeface="等线" panose="02010600030101010101" pitchFamily="2" charset="-122"/>
              </a:rPr>
              <a:t>之间的区分力，但容易同时降低“</a:t>
            </a:r>
            <a:r>
              <a:rPr lang="en-US" altLang="zh-CN" sz="1200" dirty="0" smtClean="0">
                <a:latin typeface="等线" panose="02010600030101010101" pitchFamily="2" charset="-122"/>
                <a:ea typeface="等线" panose="02010600030101010101" pitchFamily="2" charset="-122"/>
              </a:rPr>
              <a:t>has”</a:t>
            </a:r>
            <a:r>
              <a:rPr lang="zh-CN" altLang="en-US" sz="1200" dirty="0" smtClean="0">
                <a:latin typeface="等线" panose="02010600030101010101" pitchFamily="2" charset="-122"/>
                <a:ea typeface="等线" panose="02010600030101010101" pitchFamily="2" charset="-122"/>
              </a:rPr>
              <a:t>和“</a:t>
            </a:r>
            <a:r>
              <a:rPr lang="en-US" altLang="zh-CN" sz="1200" dirty="0" smtClean="0">
                <a:latin typeface="等线" panose="02010600030101010101" pitchFamily="2" charset="-122"/>
                <a:ea typeface="等线" panose="02010600030101010101" pitchFamily="2" charset="-122"/>
              </a:rPr>
              <a:t>stand on”</a:t>
            </a:r>
            <a:r>
              <a:rPr lang="zh-CN" altLang="en-US" sz="1200" dirty="0" smtClean="0">
                <a:latin typeface="等线" panose="02010600030101010101" pitchFamily="2" charset="-122"/>
                <a:ea typeface="等线" panose="02010600030101010101" pitchFamily="2" charset="-122"/>
              </a:rPr>
              <a:t>之间的区分力，使其没有充分优化。</a:t>
            </a:r>
            <a:endParaRPr lang="en-US" altLang="zh-CN" sz="1200" dirty="0" smtClean="0">
              <a:latin typeface="等线" panose="02010600030101010101" pitchFamily="2" charset="-122"/>
              <a:ea typeface="等线" panose="02010600030101010101" pitchFamily="2" charset="-122"/>
            </a:endParaRPr>
          </a:p>
          <a:p>
            <a:endParaRPr lang="en-US" altLang="zh-CN" sz="1200"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重新加权方法粗略地减少所有样本比正谓词少的负谓词的负梯度，不够合理。</a:t>
            </a:r>
            <a:endParaRPr lang="zh-CN" altLang="en-US" sz="120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25</a:t>
            </a:fld>
            <a:endParaRPr lang="zh-CN" altLang="en-US"/>
          </a:p>
        </p:txBody>
      </p:sp>
    </p:spTree>
    <p:extLst>
      <p:ext uri="{BB962C8B-B14F-4D97-AF65-F5344CB8AC3E}">
        <p14:creationId xmlns:p14="http://schemas.microsoft.com/office/powerpoint/2010/main" val="2608486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等线" panose="02010600030101010101" pitchFamily="2" charset="-122"/>
                <a:ea typeface="等线" panose="02010600030101010101" pitchFamily="2" charset="-122"/>
              </a:rPr>
              <a:t>改进的</a:t>
            </a:r>
            <a:r>
              <a:rPr lang="en-US" altLang="zh-CN" sz="1200" dirty="0" smtClean="0">
                <a:latin typeface="等线" panose="02010600030101010101" pitchFamily="2" charset="-122"/>
                <a:ea typeface="等线" panose="02010600030101010101" pitchFamily="2" charset="-122"/>
              </a:rPr>
              <a:t>reweighting</a:t>
            </a:r>
            <a:r>
              <a:rPr lang="zh-CN" altLang="en-US" sz="1200" dirty="0" smtClean="0">
                <a:latin typeface="等线" panose="02010600030101010101" pitchFamily="2" charset="-122"/>
                <a:ea typeface="等线" panose="02010600030101010101" pitchFamily="2" charset="-122"/>
              </a:rPr>
              <a:t>方法：额外考虑谓词间相关性，减轻了弱相关谓词</a:t>
            </a:r>
            <a:r>
              <a:rPr lang="en-US" altLang="zh-CN" sz="1200" dirty="0" smtClean="0">
                <a:latin typeface="等线" panose="02010600030101010101" pitchFamily="2" charset="-122"/>
                <a:ea typeface="等线" panose="02010600030101010101" pitchFamily="2" charset="-122"/>
              </a:rPr>
              <a:t>reweighting</a:t>
            </a:r>
            <a:r>
              <a:rPr lang="zh-CN" altLang="en-US" sz="1200" dirty="0" smtClean="0">
                <a:latin typeface="等线" panose="02010600030101010101" pitchFamily="2" charset="-122"/>
                <a:ea typeface="等线" panose="02010600030101010101" pitchFamily="2" charset="-122"/>
              </a:rPr>
              <a:t>的幅度，同时加强强相关谓词的幅度。</a:t>
            </a:r>
            <a:endParaRPr lang="en-US" altLang="zh-CN" sz="1200"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收集到的谓词相关性归一化为 </a:t>
            </a:r>
            <a:r>
              <a:rPr lang="en-US" altLang="zh-CN" sz="1200" dirty="0" smtClean="0">
                <a:latin typeface="等线" panose="02010600030101010101" pitchFamily="2" charset="-122"/>
                <a:ea typeface="等线" panose="02010600030101010101" pitchFamily="2" charset="-122"/>
              </a:rPr>
              <a:t>S = {sij}</a:t>
            </a:r>
            <a:r>
              <a:rPr lang="zh-CN" altLang="en-US" sz="1200" dirty="0" smtClean="0">
                <a:latin typeface="等线" panose="02010600030101010101" pitchFamily="2" charset="-122"/>
                <a:ea typeface="等线" panose="02010600030101010101" pitchFamily="2" charset="-122"/>
              </a:rPr>
              <a:t>，其中 </a:t>
            </a:r>
            <a:r>
              <a:rPr lang="en-US" altLang="zh-CN" sz="1200" dirty="0" smtClean="0">
                <a:latin typeface="等线" panose="02010600030101010101" pitchFamily="2" charset="-122"/>
                <a:ea typeface="等线" panose="02010600030101010101" pitchFamily="2" charset="-122"/>
              </a:rPr>
              <a:t>sij ∈ [0, 1]</a:t>
            </a:r>
            <a:r>
              <a:rPr lang="zh-CN" altLang="en-US" sz="1200" dirty="0" smtClean="0">
                <a:latin typeface="等线" panose="02010600030101010101" pitchFamily="2" charset="-122"/>
                <a:ea typeface="等线" panose="02010600030101010101" pitchFamily="2" charset="-122"/>
              </a:rPr>
              <a:t>，表示标记为 </a:t>
            </a:r>
            <a:r>
              <a:rPr lang="en-US" altLang="zh-CN" sz="1200" dirty="0" err="1" smtClean="0">
                <a:latin typeface="等线" panose="02010600030101010101" pitchFamily="2" charset="-122"/>
                <a:ea typeface="等线" panose="02010600030101010101" pitchFamily="2" charset="-122"/>
              </a:rPr>
              <a:t>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但预测为 </a:t>
            </a:r>
            <a:r>
              <a:rPr lang="en-US" altLang="zh-CN" sz="1200" dirty="0" smtClean="0">
                <a:latin typeface="等线" panose="02010600030101010101" pitchFamily="2" charset="-122"/>
                <a:ea typeface="等线" panose="02010600030101010101" pitchFamily="2" charset="-122"/>
              </a:rPr>
              <a:t>j </a:t>
            </a:r>
            <a:r>
              <a:rPr lang="zh-CN" altLang="en-US" sz="1200" dirty="0" smtClean="0">
                <a:latin typeface="等线" panose="02010600030101010101" pitchFamily="2" charset="-122"/>
                <a:ea typeface="等线" panose="02010600030101010101" pitchFamily="2" charset="-122"/>
              </a:rPr>
              <a:t>的样本的比例。 </a:t>
            </a:r>
            <a:endParaRPr lang="en-US" altLang="zh-CN" sz="1200" dirty="0" smtClean="0">
              <a:latin typeface="等线" panose="02010600030101010101" pitchFamily="2" charset="-122"/>
              <a:ea typeface="等线" panose="02010600030101010101" pitchFamily="2" charset="-122"/>
            </a:endParaRPr>
          </a:p>
          <a:p>
            <a:endParaRPr lang="en-US" altLang="zh-CN" sz="1200"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负谓词</a:t>
            </a:r>
            <a:r>
              <a:rPr lang="en-US" altLang="zh-CN" sz="1200" dirty="0" smtClean="0">
                <a:latin typeface="等线" panose="02010600030101010101" pitchFamily="2" charset="-122"/>
                <a:ea typeface="等线" panose="02010600030101010101" pitchFamily="2" charset="-122"/>
              </a:rPr>
              <a:t>j</a:t>
            </a:r>
            <a:r>
              <a:rPr lang="zh-CN" altLang="en-US" sz="1200" dirty="0" smtClean="0">
                <a:latin typeface="等线" panose="02010600030101010101" pitchFamily="2" charset="-122"/>
                <a:ea typeface="等线" panose="02010600030101010101" pitchFamily="2" charset="-122"/>
              </a:rPr>
              <a:t>数量多，且强相关，则增大惩罚；数量少，但弱相关，虽然也是负样本，但不需要过度惩罚，也要使其具有一定梯度可以优化</a:t>
            </a:r>
            <a:endParaRPr lang="en-US" altLang="zh-CN" sz="1200" dirty="0" smtClean="0">
              <a:latin typeface="等线" panose="02010600030101010101" pitchFamily="2" charset="-122"/>
              <a:ea typeface="等线" panose="02010600030101010101" pitchFamily="2" charset="-122"/>
            </a:endParaRPr>
          </a:p>
          <a:p>
            <a:endParaRPr lang="en-US" altLang="zh-CN" sz="1200"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等线" panose="02010600030101010101" pitchFamily="2" charset="-122"/>
                <a:ea typeface="等线" panose="02010600030101010101" pitchFamily="2" charset="-122"/>
              </a:rPr>
              <a:t>虽然要增大距离，但还要保持有一定交集，增大类别中心距离即可</a:t>
            </a:r>
          </a:p>
          <a:p>
            <a:endParaRPr lang="zh-CN" altLang="en-US" sz="1200" dirty="0" smtClean="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26</a:t>
            </a:fld>
            <a:endParaRPr lang="zh-CN" altLang="en-US"/>
          </a:p>
        </p:txBody>
      </p:sp>
    </p:spTree>
    <p:extLst>
      <p:ext uri="{BB962C8B-B14F-4D97-AF65-F5344CB8AC3E}">
        <p14:creationId xmlns:p14="http://schemas.microsoft.com/office/powerpoint/2010/main" val="24326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等线" panose="02010600030101010101" pitchFamily="2" charset="-122"/>
                <a:ea typeface="等线" panose="02010600030101010101" pitchFamily="2" charset="-122"/>
              </a:rPr>
              <a:t>虽然 </a:t>
            </a:r>
            <a:r>
              <a:rPr lang="en-US" altLang="zh-CN" sz="1200" dirty="0" smtClean="0">
                <a:latin typeface="等线" panose="02010600030101010101" pitchFamily="2" charset="-122"/>
                <a:ea typeface="等线" panose="02010600030101010101" pitchFamily="2" charset="-122"/>
              </a:rPr>
              <a:t>CDL </a:t>
            </a:r>
            <a:r>
              <a:rPr lang="zh-CN" altLang="en-US" sz="1200" dirty="0" smtClean="0">
                <a:latin typeface="等线" panose="02010600030101010101" pitchFamily="2" charset="-122"/>
                <a:ea typeface="等线" panose="02010600030101010101" pitchFamily="2" charset="-122"/>
              </a:rPr>
              <a:t>可以有效区分难以区分的谓词，但它仍然有一个局限性：</a:t>
            </a:r>
            <a:r>
              <a:rPr lang="zh-CN" altLang="en-US" sz="1200" dirty="0" smtClean="0">
                <a:solidFill>
                  <a:srgbClr val="FF0000"/>
                </a:solidFill>
                <a:latin typeface="等线" panose="02010600030101010101" pitchFamily="2" charset="-122"/>
                <a:ea typeface="等线" panose="02010600030101010101" pitchFamily="2" charset="-122"/>
              </a:rPr>
              <a:t>分配给谓词的权重计算全部来自于固定值，在训练过程中是固定的，</a:t>
            </a:r>
            <a:r>
              <a:rPr lang="zh-CN" altLang="en-US" sz="1200" dirty="0" smtClean="0">
                <a:latin typeface="等线" panose="02010600030101010101" pitchFamily="2" charset="-122"/>
                <a:ea typeface="等线" panose="02010600030101010101" pitchFamily="2" charset="-122"/>
              </a:rPr>
              <a:t>既不能适应训练过程中逐渐获得的判别力，也不能适应随训练样本变化的上下文。</a:t>
            </a:r>
            <a:endParaRPr lang="en-US" altLang="zh-CN" sz="1200" dirty="0" smtClean="0">
              <a:latin typeface="等线" panose="02010600030101010101" pitchFamily="2" charset="-122"/>
              <a:ea typeface="等线"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等线" panose="02010600030101010101" pitchFamily="2" charset="-122"/>
                <a:ea typeface="等线" panose="02010600030101010101" pitchFamily="2" charset="-122"/>
              </a:rPr>
              <a:t>其中 </a:t>
            </a:r>
            <a:r>
              <a:rPr lang="en-US" altLang="zh-CN" sz="1200" dirty="0" smtClean="0">
                <a:latin typeface="等线" panose="02010600030101010101" pitchFamily="2" charset="-122"/>
                <a:ea typeface="等线" panose="02010600030101010101" pitchFamily="2" charset="-122"/>
              </a:rPr>
              <a:t>Vi </a:t>
            </a:r>
            <a:r>
              <a:rPr lang="zh-CN" altLang="en-US" sz="1200" dirty="0" smtClean="0">
                <a:latin typeface="等线" panose="02010600030101010101" pitchFamily="2" charset="-122"/>
                <a:ea typeface="等线" panose="02010600030101010101" pitchFamily="2" charset="-122"/>
              </a:rPr>
              <a:t>被定义为一组强相关的谓词，这些谓词是根据谓词格中的谓词相关性 </a:t>
            </a:r>
            <a:r>
              <a:rPr lang="en-US" altLang="zh-CN" sz="1200" dirty="0" smtClean="0">
                <a:latin typeface="等线" panose="02010600030101010101" pitchFamily="2" charset="-122"/>
                <a:ea typeface="等线" panose="02010600030101010101" pitchFamily="2" charset="-122"/>
              </a:rPr>
              <a:t>sij </a:t>
            </a:r>
            <a:r>
              <a:rPr lang="zh-CN" altLang="en-US" sz="1200" dirty="0" smtClean="0">
                <a:latin typeface="等线" panose="02010600030101010101" pitchFamily="2" charset="-122"/>
                <a:ea typeface="等线" panose="02010600030101010101" pitchFamily="2" charset="-122"/>
              </a:rPr>
              <a:t>选择的。 对于每个谓词类别 </a:t>
            </a:r>
            <a:r>
              <a:rPr lang="en-US" altLang="zh-CN" sz="1200" dirty="0" err="1" smtClean="0">
                <a:latin typeface="等线" panose="02010600030101010101" pitchFamily="2" charset="-122"/>
                <a:ea typeface="等线" panose="02010600030101010101" pitchFamily="2" charset="-122"/>
              </a:rPr>
              <a:t>i</a:t>
            </a:r>
            <a:r>
              <a:rPr lang="zh-CN" altLang="en-US" sz="1200" dirty="0" smtClean="0">
                <a:latin typeface="等线" panose="02010600030101010101" pitchFamily="2" charset="-122"/>
                <a:ea typeface="等线" panose="02010600030101010101" pitchFamily="2" charset="-122"/>
              </a:rPr>
              <a:t>，选择谓词格中具有最高 </a:t>
            </a:r>
            <a:r>
              <a:rPr lang="en-US" altLang="zh-CN" sz="1200" dirty="0" smtClean="0">
                <a:latin typeface="等线" panose="02010600030101010101" pitchFamily="2" charset="-122"/>
                <a:ea typeface="等线" panose="02010600030101010101" pitchFamily="2" charset="-122"/>
              </a:rPr>
              <a:t>sij </a:t>
            </a:r>
            <a:r>
              <a:rPr lang="zh-CN" altLang="en-US" sz="1200" dirty="0" smtClean="0">
                <a:latin typeface="等线" panose="02010600030101010101" pitchFamily="2" charset="-122"/>
                <a:ea typeface="等线" panose="02010600030101010101" pitchFamily="2" charset="-122"/>
              </a:rPr>
              <a:t>的 </a:t>
            </a:r>
            <a:r>
              <a:rPr lang="en-US" altLang="zh-CN" sz="1200" dirty="0" smtClean="0">
                <a:latin typeface="等线" panose="02010600030101010101" pitchFamily="2" charset="-122"/>
                <a:ea typeface="等线" panose="02010600030101010101" pitchFamily="2" charset="-122"/>
              </a:rPr>
              <a:t>M </a:t>
            </a:r>
            <a:r>
              <a:rPr lang="zh-CN" altLang="en-US" sz="1200" dirty="0" smtClean="0">
                <a:latin typeface="等线" panose="02010600030101010101" pitchFamily="2" charset="-122"/>
                <a:ea typeface="等线" panose="02010600030101010101" pitchFamily="2" charset="-122"/>
              </a:rPr>
              <a:t>个谓词来构造 </a:t>
            </a:r>
            <a:r>
              <a:rPr lang="en-US" altLang="zh-CN" sz="1200" dirty="0" smtClean="0">
                <a:latin typeface="等线" panose="02010600030101010101" pitchFamily="2" charset="-122"/>
                <a:ea typeface="等线" panose="02010600030101010101" pitchFamily="2" charset="-122"/>
              </a:rPr>
              <a:t>Vi</a:t>
            </a:r>
            <a:r>
              <a:rPr lang="zh-CN" altLang="en-US" sz="1200" dirty="0" smtClean="0">
                <a:latin typeface="等线" panose="02010600030101010101" pitchFamily="2" charset="-122"/>
                <a:ea typeface="等线" panose="02010600030101010101" pitchFamily="2" charset="-122"/>
              </a:rPr>
              <a:t>。 给定输入样本 </a:t>
            </a:r>
            <a:r>
              <a:rPr lang="en-US" altLang="zh-CN" sz="1200" dirty="0" smtClean="0">
                <a:latin typeface="等线" panose="02010600030101010101" pitchFamily="2" charset="-122"/>
                <a:ea typeface="等线" panose="02010600030101010101" pitchFamily="2" charset="-122"/>
              </a:rPr>
              <a:t>η</a:t>
            </a:r>
            <a:r>
              <a:rPr lang="zh-CN" altLang="en-US" sz="1200" dirty="0" smtClean="0">
                <a:latin typeface="等线" panose="02010600030101010101" pitchFamily="2" charset="-122"/>
                <a:ea typeface="等线" panose="02010600030101010101" pitchFamily="2" charset="-122"/>
              </a:rPr>
              <a:t>，</a:t>
            </a:r>
            <a:r>
              <a:rPr lang="en-US" altLang="zh-CN" sz="1200" dirty="0" err="1" smtClean="0">
                <a:latin typeface="等线" panose="02010600030101010101" pitchFamily="2" charset="-122"/>
                <a:ea typeface="等线" panose="02010600030101010101" pitchFamily="2" charset="-122"/>
              </a:rPr>
              <a:t>φi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和 </a:t>
            </a:r>
            <a:r>
              <a:rPr lang="en-US" altLang="zh-CN" sz="1200" dirty="0" err="1" smtClean="0">
                <a:latin typeface="等线" panose="02010600030101010101" pitchFamily="2" charset="-122"/>
                <a:ea typeface="等线" panose="02010600030101010101" pitchFamily="2" charset="-122"/>
              </a:rPr>
              <a:t>φj</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是谓词 </a:t>
            </a:r>
            <a:r>
              <a:rPr lang="en-US" altLang="zh-CN" sz="1200" dirty="0" err="1" smtClean="0">
                <a:latin typeface="等线" panose="02010600030101010101" pitchFamily="2" charset="-122"/>
                <a:ea typeface="等线" panose="02010600030101010101" pitchFamily="2" charset="-122"/>
              </a:rPr>
              <a:t>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和 </a:t>
            </a:r>
            <a:r>
              <a:rPr lang="en-US" altLang="zh-CN" sz="1200" dirty="0" smtClean="0">
                <a:latin typeface="等线" panose="02010600030101010101" pitchFamily="2" charset="-122"/>
                <a:ea typeface="等线" panose="02010600030101010101" pitchFamily="2" charset="-122"/>
              </a:rPr>
              <a:t>j </a:t>
            </a:r>
            <a:r>
              <a:rPr lang="zh-CN" altLang="en-US" sz="1200" dirty="0" smtClean="0">
                <a:latin typeface="等线" panose="02010600030101010101" pitchFamily="2" charset="-122"/>
                <a:ea typeface="等线" panose="02010600030101010101" pitchFamily="2" charset="-122"/>
              </a:rPr>
              <a:t>的预测概率，并且 </a:t>
            </a:r>
            <a:r>
              <a:rPr lang="en-US" altLang="zh-CN" sz="1200" dirty="0" err="1" smtClean="0">
                <a:latin typeface="等线" panose="02010600030101010101" pitchFamily="2" charset="-122"/>
                <a:ea typeface="等线" panose="02010600030101010101" pitchFamily="2" charset="-122"/>
              </a:rPr>
              <a:t>φj</a:t>
            </a:r>
            <a:r>
              <a:rPr lang="en-US" altLang="zh-CN" sz="1200" dirty="0" smtClean="0">
                <a:latin typeface="等线" panose="02010600030101010101" pitchFamily="2" charset="-122"/>
                <a:ea typeface="等线" panose="02010600030101010101" pitchFamily="2" charset="-122"/>
              </a:rPr>
              <a:t> - </a:t>
            </a:r>
            <a:r>
              <a:rPr lang="en-US" altLang="zh-CN" sz="1200" dirty="0" err="1" smtClean="0">
                <a:latin typeface="等线" panose="02010600030101010101" pitchFamily="2" charset="-122"/>
                <a:ea typeface="等线" panose="02010600030101010101" pitchFamily="2" charset="-122"/>
              </a:rPr>
              <a:t>φi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表示在训练期间它们之间学习到的辨别能力。</a:t>
            </a:r>
            <a:r>
              <a:rPr lang="zh-CN" altLang="en-US" sz="1200" dirty="0" smtClean="0">
                <a:latin typeface="等线" panose="02010600030101010101" pitchFamily="2" charset="-122"/>
                <a:ea typeface="等线" panose="02010600030101010101" pitchFamily="2" charset="-122"/>
                <a:cs typeface="Times New Roman" panose="02020603050405020304" pitchFamily="18" charset="0"/>
              </a:rPr>
              <a:t>如果谓词对足够可区分，即 </a:t>
            </a:r>
            <a:r>
              <a:rPr lang="en-US" altLang="zh-CN" sz="1200" dirty="0" err="1" smtClean="0">
                <a:latin typeface="等线" panose="02010600030101010101" pitchFamily="2" charset="-122"/>
                <a:ea typeface="等线" panose="02010600030101010101" pitchFamily="2" charset="-122"/>
                <a:cs typeface="Times New Roman" panose="02020603050405020304" pitchFamily="18" charset="0"/>
              </a:rPr>
              <a:t>φi</a:t>
            </a:r>
            <a:r>
              <a:rPr lang="en-US" altLang="zh-CN" sz="1200" dirty="0" smtClean="0">
                <a:latin typeface="等线" panose="02010600030101010101" pitchFamily="2" charset="-122"/>
                <a:ea typeface="等线" panose="02010600030101010101" pitchFamily="2" charset="-122"/>
                <a:cs typeface="Times New Roman" panose="02020603050405020304" pitchFamily="18" charset="0"/>
              </a:rPr>
              <a:t> - </a:t>
            </a:r>
            <a:r>
              <a:rPr lang="en-US" altLang="zh-CN" sz="1200" dirty="0" err="1" smtClean="0">
                <a:latin typeface="等线" panose="02010600030101010101" pitchFamily="2" charset="-122"/>
                <a:ea typeface="等线" panose="02010600030101010101" pitchFamily="2" charset="-122"/>
                <a:cs typeface="Times New Roman" panose="02020603050405020304" pitchFamily="18" charset="0"/>
              </a:rPr>
              <a:t>φj</a:t>
            </a:r>
            <a:r>
              <a:rPr lang="en-US" altLang="zh-CN" sz="1200" dirty="0" smtClean="0">
                <a:latin typeface="等线" panose="02010600030101010101" pitchFamily="2" charset="-122"/>
                <a:ea typeface="等线" panose="02010600030101010101" pitchFamily="2" charset="-122"/>
                <a:cs typeface="Times New Roman" panose="02020603050405020304" pitchFamily="18" charset="0"/>
              </a:rPr>
              <a:t> ≥ δ</a:t>
            </a:r>
            <a:r>
              <a:rPr lang="zh-CN" altLang="en-US" sz="1200" dirty="0" smtClean="0">
                <a:latin typeface="等线" panose="02010600030101010101" pitchFamily="2" charset="-122"/>
                <a:ea typeface="等线" panose="02010600030101010101" pitchFamily="2" charset="-122"/>
                <a:cs typeface="Times New Roman" panose="02020603050405020304" pitchFamily="18" charset="0"/>
              </a:rPr>
              <a:t>，则 </a:t>
            </a:r>
            <a:r>
              <a:rPr lang="en-US" altLang="zh-CN" sz="1200" dirty="0" smtClean="0">
                <a:latin typeface="等线" panose="02010600030101010101" pitchFamily="2" charset="-122"/>
                <a:ea typeface="等线" panose="02010600030101010101" pitchFamily="2" charset="-122"/>
                <a:cs typeface="Times New Roman" panose="02020603050405020304" pitchFamily="18" charset="0"/>
              </a:rPr>
              <a:t>EDL </a:t>
            </a:r>
            <a:r>
              <a:rPr lang="zh-CN" altLang="en-US" sz="1200" dirty="0" smtClean="0">
                <a:latin typeface="等线" panose="02010600030101010101" pitchFamily="2" charset="-122"/>
                <a:ea typeface="等线" panose="02010600030101010101" pitchFamily="2" charset="-122"/>
                <a:cs typeface="Times New Roman" panose="02020603050405020304" pitchFamily="18" charset="0"/>
              </a:rPr>
              <a:t>为零。 </a:t>
            </a:r>
            <a:r>
              <a:rPr lang="en-US" altLang="zh-CN" sz="1200" dirty="0" err="1" smtClean="0">
                <a:latin typeface="等线" panose="02010600030101010101" pitchFamily="2" charset="-122"/>
                <a:ea typeface="等线" panose="02010600030101010101" pitchFamily="2" charset="-122"/>
                <a:cs typeface="Times New Roman" panose="02020603050405020304" pitchFamily="18" charset="0"/>
              </a:rPr>
              <a:t>nj</a:t>
            </a:r>
            <a:r>
              <a:rPr lang="en-US" altLang="zh-CN" sz="1200" dirty="0" smtClean="0">
                <a:latin typeface="等线" panose="02010600030101010101" pitchFamily="2" charset="-122"/>
                <a:ea typeface="等线" panose="02010600030101010101" pitchFamily="2" charset="-122"/>
                <a:cs typeface="Times New Roman" panose="02020603050405020304" pitchFamily="18" charset="0"/>
              </a:rPr>
              <a:t> /</a:t>
            </a:r>
            <a:r>
              <a:rPr lang="en-US" altLang="zh-CN" sz="1200" dirty="0" err="1" smtClean="0">
                <a:latin typeface="等线" panose="02010600030101010101" pitchFamily="2" charset="-122"/>
                <a:ea typeface="等线" panose="02010600030101010101" pitchFamily="2" charset="-122"/>
                <a:cs typeface="Times New Roman" panose="02020603050405020304" pitchFamily="18" charset="0"/>
              </a:rPr>
              <a:t>ni</a:t>
            </a:r>
            <a:r>
              <a:rPr lang="en-US" altLang="zh-CN" sz="1200"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1200" dirty="0" smtClean="0">
                <a:latin typeface="等线" panose="02010600030101010101" pitchFamily="2" charset="-122"/>
                <a:ea typeface="等线" panose="02010600030101010101" pitchFamily="2" charset="-122"/>
                <a:cs typeface="Times New Roman" panose="02020603050405020304" pitchFamily="18" charset="0"/>
              </a:rPr>
              <a:t>缓解数量不平衡导致的梯度变化。</a:t>
            </a:r>
          </a:p>
          <a:p>
            <a:endParaRPr lang="zh-CN" altLang="en-US" sz="1200" dirty="0" smtClean="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27</a:t>
            </a:fld>
            <a:endParaRPr lang="zh-CN" altLang="en-US"/>
          </a:p>
        </p:txBody>
      </p:sp>
    </p:spTree>
    <p:extLst>
      <p:ext uri="{BB962C8B-B14F-4D97-AF65-F5344CB8AC3E}">
        <p14:creationId xmlns:p14="http://schemas.microsoft.com/office/powerpoint/2010/main" val="28995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等线" panose="02010600030101010101" pitchFamily="2" charset="-122"/>
                <a:ea typeface="等线" panose="02010600030101010101" pitchFamily="2" charset="-122"/>
              </a:rPr>
              <a:t>Predcls</a:t>
            </a:r>
            <a:r>
              <a:rPr lang="zh-CN" altLang="en-US" sz="1200" dirty="0" smtClean="0">
                <a:latin typeface="等线" panose="02010600030101010101" pitchFamily="2" charset="-122"/>
                <a:ea typeface="等线" panose="02010600030101010101" pitchFamily="2" charset="-122"/>
              </a:rPr>
              <a:t>也超过了</a:t>
            </a:r>
            <a:r>
              <a:rPr lang="en-US" altLang="zh-CN" sz="1200" dirty="0" smtClean="0">
                <a:latin typeface="等线" panose="02010600030101010101" pitchFamily="2" charset="-122"/>
                <a:ea typeface="等线" panose="02010600030101010101" pitchFamily="2" charset="-122"/>
              </a:rPr>
              <a:t>40</a:t>
            </a:r>
            <a:r>
              <a:rPr lang="zh-CN" altLang="en-US" sz="1200" dirty="0" smtClean="0">
                <a:latin typeface="等线" panose="02010600030101010101" pitchFamily="2" charset="-122"/>
                <a:ea typeface="等线" panose="02010600030101010101" pitchFamily="2" charset="-122"/>
              </a:rPr>
              <a:t>，比以往的</a:t>
            </a:r>
            <a:r>
              <a:rPr lang="en-US" altLang="zh-CN" sz="1200" dirty="0" smtClean="0">
                <a:latin typeface="等线" panose="02010600030101010101" pitchFamily="2" charset="-122"/>
                <a:ea typeface="等线" panose="02010600030101010101" pitchFamily="2" charset="-122"/>
              </a:rPr>
              <a:t>reweight</a:t>
            </a:r>
            <a:r>
              <a:rPr lang="zh-CN" altLang="en-US" sz="1200" dirty="0" smtClean="0">
                <a:latin typeface="等线" panose="02010600030101010101" pitchFamily="2" charset="-122"/>
                <a:ea typeface="等线" panose="02010600030101010101" pitchFamily="2" charset="-122"/>
              </a:rPr>
              <a:t>方法都要好，而且</a:t>
            </a:r>
            <a:r>
              <a:rPr lang="en-US" altLang="zh-CN" sz="1200" dirty="0" smtClean="0">
                <a:latin typeface="等线" panose="02010600030101010101" pitchFamily="2" charset="-122"/>
                <a:ea typeface="等线" panose="02010600030101010101" pitchFamily="2" charset="-122"/>
              </a:rPr>
              <a:t>CDL,EDL</a:t>
            </a:r>
            <a:r>
              <a:rPr lang="zh-CN" altLang="en-US" sz="1200" dirty="0" smtClean="0">
                <a:latin typeface="等线" panose="02010600030101010101" pitchFamily="2" charset="-122"/>
                <a:ea typeface="等线" panose="02010600030101010101" pitchFamily="2" charset="-122"/>
              </a:rPr>
              <a:t>都可插拔</a:t>
            </a: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28</a:t>
            </a:fld>
            <a:endParaRPr lang="zh-CN" altLang="en-US"/>
          </a:p>
        </p:txBody>
      </p:sp>
    </p:spTree>
    <p:extLst>
      <p:ext uri="{BB962C8B-B14F-4D97-AF65-F5344CB8AC3E}">
        <p14:creationId xmlns:p14="http://schemas.microsoft.com/office/powerpoint/2010/main" val="342643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等线" panose="02010600030101010101" pitchFamily="2" charset="-122"/>
                <a:ea typeface="等线" panose="02010600030101010101" pitchFamily="2" charset="-122"/>
              </a:rPr>
              <a:t> </a:t>
            </a:r>
            <a:r>
              <a:rPr lang="en-US" altLang="zh-CN" sz="1200" dirty="0" smtClean="0">
                <a:latin typeface="等线" panose="02010600030101010101" pitchFamily="2" charset="-122"/>
                <a:ea typeface="等线" panose="02010600030101010101" pitchFamily="2" charset="-122"/>
              </a:rPr>
              <a:t>DP@K (%) </a:t>
            </a:r>
            <a:r>
              <a:rPr lang="zh-CN" altLang="en-US" sz="1200" dirty="0" smtClean="0">
                <a:latin typeface="等线" panose="02010600030101010101" pitchFamily="2" charset="-122"/>
                <a:ea typeface="等线" panose="02010600030101010101" pitchFamily="2" charset="-122"/>
              </a:rPr>
              <a:t>来表示模型在前 </a:t>
            </a:r>
            <a:r>
              <a:rPr lang="en-US" altLang="zh-CN" sz="1200" dirty="0" smtClean="0">
                <a:latin typeface="等线" panose="02010600030101010101" pitchFamily="2" charset="-122"/>
                <a:ea typeface="等线" panose="02010600030101010101" pitchFamily="2" charset="-122"/>
              </a:rPr>
              <a:t>k </a:t>
            </a:r>
            <a:r>
              <a:rPr lang="zh-CN" altLang="en-US" sz="1200" dirty="0" smtClean="0">
                <a:latin typeface="等线" panose="02010600030101010101" pitchFamily="2" charset="-122"/>
                <a:ea typeface="等线" panose="02010600030101010101" pitchFamily="2" charset="-122"/>
              </a:rPr>
              <a:t>个难以区分的谓词中的判别力。 通常，</a:t>
            </a:r>
            <a:r>
              <a:rPr lang="en-US" altLang="zh-CN" sz="1200" dirty="0" smtClean="0">
                <a:latin typeface="等线" panose="02010600030101010101" pitchFamily="2" charset="-122"/>
                <a:ea typeface="等线" panose="02010600030101010101" pitchFamily="2" charset="-122"/>
              </a:rPr>
              <a:t>DP@K </a:t>
            </a:r>
            <a:r>
              <a:rPr lang="zh-CN" altLang="en-US" sz="1200" dirty="0" smtClean="0">
                <a:latin typeface="等线" panose="02010600030101010101" pitchFamily="2" charset="-122"/>
                <a:ea typeface="等线" panose="02010600030101010101" pitchFamily="2" charset="-122"/>
              </a:rPr>
              <a:t>是通过对正确预测为 </a:t>
            </a:r>
            <a:r>
              <a:rPr lang="en-US" altLang="zh-CN" sz="1200" dirty="0" err="1" smtClean="0">
                <a:latin typeface="等线" panose="02010600030101010101" pitchFamily="2" charset="-122"/>
                <a:ea typeface="等线" panose="02010600030101010101" pitchFamily="2" charset="-122"/>
              </a:rPr>
              <a:t>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的样本比例与错误分类为难以区分的谓词 </a:t>
            </a:r>
            <a:r>
              <a:rPr lang="en-US" altLang="zh-CN" sz="1200" dirty="0" smtClean="0">
                <a:latin typeface="等线" panose="02010600030101010101" pitchFamily="2" charset="-122"/>
                <a:ea typeface="等线" panose="02010600030101010101" pitchFamily="2" charset="-122"/>
              </a:rPr>
              <a:t>j (j ∈ V′ </a:t>
            </a:r>
            <a:r>
              <a:rPr lang="en-US" altLang="zh-CN" sz="1200" dirty="0" err="1" smtClean="0">
                <a:latin typeface="等线" panose="02010600030101010101" pitchFamily="2" charset="-122"/>
                <a:ea typeface="等线" panose="02010600030101010101" pitchFamily="2" charset="-122"/>
              </a:rPr>
              <a:t>i</a:t>
            </a:r>
            <a:r>
              <a:rPr lang="en-US" altLang="zh-CN" sz="1200" dirty="0" smtClean="0">
                <a:latin typeface="等线" panose="02010600030101010101" pitchFamily="2" charset="-122"/>
                <a:ea typeface="等线" panose="02010600030101010101" pitchFamily="2" charset="-122"/>
              </a:rPr>
              <a:t>) </a:t>
            </a:r>
            <a:r>
              <a:rPr lang="zh-CN" altLang="en-US" sz="1200" dirty="0" smtClean="0">
                <a:latin typeface="等线" panose="02010600030101010101" pitchFamily="2" charset="-122"/>
                <a:ea typeface="等线" panose="02010600030101010101" pitchFamily="2" charset="-122"/>
              </a:rPr>
              <a:t>的样本比例之间的差异进行平均来计算的</a:t>
            </a:r>
            <a:endParaRPr lang="en-US" altLang="zh-CN" sz="1200" dirty="0" smtClean="0">
              <a:latin typeface="等线" panose="02010600030101010101" pitchFamily="2" charset="-122"/>
              <a:ea typeface="等线" panose="02010600030101010101" pitchFamily="2" charset="-122"/>
            </a:endParaRPr>
          </a:p>
          <a:p>
            <a:endParaRPr lang="en-US" altLang="zh-CN" sz="1200" dirty="0" smtClean="0">
              <a:latin typeface="等线" panose="02010600030101010101" pitchFamily="2" charset="-122"/>
              <a:ea typeface="等线" panose="02010600030101010101" pitchFamily="2" charset="-122"/>
            </a:endParaRPr>
          </a:p>
          <a:p>
            <a:r>
              <a:rPr lang="zh-CN" altLang="en-US" sz="1200" dirty="0" smtClean="0">
                <a:latin typeface="等线" panose="02010600030101010101" pitchFamily="2" charset="-122"/>
                <a:ea typeface="等线" panose="02010600030101010101" pitchFamily="2" charset="-122"/>
              </a:rPr>
              <a:t>图</a:t>
            </a:r>
            <a:r>
              <a:rPr lang="en-US" altLang="zh-CN" sz="1200" dirty="0" smtClean="0">
                <a:latin typeface="等线" panose="02010600030101010101" pitchFamily="2" charset="-122"/>
                <a:ea typeface="等线" panose="02010600030101010101" pitchFamily="2" charset="-122"/>
              </a:rPr>
              <a:t>5</a:t>
            </a:r>
            <a:r>
              <a:rPr lang="zh-CN" altLang="en-US" sz="1200" dirty="0" smtClean="0">
                <a:latin typeface="等线" panose="02010600030101010101" pitchFamily="2" charset="-122"/>
                <a:ea typeface="等线" panose="02010600030101010101" pitchFamily="2" charset="-122"/>
              </a:rPr>
              <a:t>最内圈是本文方法，可以看出预测结果比较有区分度</a:t>
            </a:r>
            <a:endParaRPr lang="en-US" altLang="zh-CN" sz="1200" dirty="0" smtClean="0">
              <a:latin typeface="等线" panose="02010600030101010101" pitchFamily="2" charset="-122"/>
              <a:ea typeface="等线" panose="02010600030101010101" pitchFamily="2" charset="-122"/>
            </a:endParaRPr>
          </a:p>
          <a:p>
            <a:endParaRPr lang="en-US" altLang="zh-CN" sz="1200" dirty="0" smtClean="0">
              <a:latin typeface="等线" panose="02010600030101010101" pitchFamily="2" charset="-122"/>
              <a:ea typeface="等线" panose="02010600030101010101" pitchFamily="2" charset="-122"/>
            </a:endParaRPr>
          </a:p>
          <a:p>
            <a:r>
              <a:rPr lang="en-US" altLang="zh-CN" sz="1200" dirty="0" smtClean="0">
                <a:latin typeface="等线" panose="02010600030101010101" pitchFamily="2" charset="-122"/>
                <a:ea typeface="等线" panose="02010600030101010101" pitchFamily="2" charset="-122"/>
              </a:rPr>
              <a:t>CDL</a:t>
            </a:r>
            <a:r>
              <a:rPr lang="zh-CN" altLang="en-US" sz="1200" dirty="0" smtClean="0">
                <a:latin typeface="等线" panose="02010600030101010101" pitchFamily="2" charset="-122"/>
                <a:ea typeface="等线" panose="02010600030101010101" pitchFamily="2" charset="-122"/>
              </a:rPr>
              <a:t>对不同数量的谓词都有一定区分度</a:t>
            </a:r>
          </a:p>
        </p:txBody>
      </p:sp>
      <p:sp>
        <p:nvSpPr>
          <p:cNvPr id="4" name="灯片编号占位符 3"/>
          <p:cNvSpPr>
            <a:spLocks noGrp="1"/>
          </p:cNvSpPr>
          <p:nvPr>
            <p:ph type="sldNum" sz="quarter" idx="10"/>
          </p:nvPr>
        </p:nvSpPr>
        <p:spPr/>
        <p:txBody>
          <a:bodyPr/>
          <a:lstStyle/>
          <a:p>
            <a:fld id="{2FD99E5A-F487-4C40-8914-483EEA8ED4FF}" type="slidenum">
              <a:rPr lang="zh-CN" altLang="en-US" smtClean="0"/>
              <a:t>29</a:t>
            </a:fld>
            <a:endParaRPr lang="zh-CN" altLang="en-US"/>
          </a:p>
        </p:txBody>
      </p:sp>
    </p:spTree>
    <p:extLst>
      <p:ext uri="{BB962C8B-B14F-4D97-AF65-F5344CB8AC3E}">
        <p14:creationId xmlns:p14="http://schemas.microsoft.com/office/powerpoint/2010/main" val="1528778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等线" panose="02010600030101010101" pitchFamily="2" charset="-122"/>
                <a:ea typeface="等线" panose="02010600030101010101" pitchFamily="2" charset="-122"/>
              </a:rPr>
              <a:t> </a:t>
            </a:r>
          </a:p>
        </p:txBody>
      </p:sp>
      <p:sp>
        <p:nvSpPr>
          <p:cNvPr id="4" name="灯片编号占位符 3"/>
          <p:cNvSpPr>
            <a:spLocks noGrp="1"/>
          </p:cNvSpPr>
          <p:nvPr>
            <p:ph type="sldNum" sz="quarter" idx="10"/>
          </p:nvPr>
        </p:nvSpPr>
        <p:spPr/>
        <p:txBody>
          <a:bodyPr/>
          <a:lstStyle/>
          <a:p>
            <a:fld id="{2FD99E5A-F487-4C40-8914-483EEA8ED4FF}" type="slidenum">
              <a:rPr lang="zh-CN" altLang="en-US" smtClean="0"/>
              <a:t>30</a:t>
            </a:fld>
            <a:endParaRPr lang="zh-CN" altLang="en-US"/>
          </a:p>
        </p:txBody>
      </p:sp>
    </p:spTree>
    <p:extLst>
      <p:ext uri="{BB962C8B-B14F-4D97-AF65-F5344CB8AC3E}">
        <p14:creationId xmlns:p14="http://schemas.microsoft.com/office/powerpoint/2010/main" val="1361278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FD99E5A-F487-4C40-8914-483EEA8ED4FF}" type="slidenum">
              <a:rPr lang="zh-CN" altLang="en-US" smtClean="0"/>
              <a:t>31</a:t>
            </a:fld>
            <a:endParaRPr lang="zh-CN" altLang="en-US"/>
          </a:p>
        </p:txBody>
      </p:sp>
    </p:spTree>
    <p:extLst>
      <p:ext uri="{BB962C8B-B14F-4D97-AF65-F5344CB8AC3E}">
        <p14:creationId xmlns:p14="http://schemas.microsoft.com/office/powerpoint/2010/main" val="405492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SGG</a:t>
            </a:r>
            <a:r>
              <a:rPr lang="zh-CN" altLang="en-US" dirty="0" smtClean="0"/>
              <a:t>任务较为常见的一个范式</a:t>
            </a:r>
            <a:r>
              <a:rPr lang="zh-CN" altLang="en-US" dirty="0" smtClean="0"/>
              <a:t>是两阶段的：</a:t>
            </a:r>
            <a:endParaRPr lang="en-US" altLang="zh-CN" dirty="0" smtClean="0"/>
          </a:p>
          <a:p>
            <a:r>
              <a:rPr lang="en-US" altLang="zh-CN" dirty="0" smtClean="0"/>
              <a:t>1.</a:t>
            </a:r>
            <a:r>
              <a:rPr lang="zh-CN" altLang="en-US" dirty="0" smtClean="0"/>
              <a:t>先从图像提取视觉的信息（</a:t>
            </a:r>
            <a:r>
              <a:rPr lang="en-US" altLang="zh-CN" dirty="0" smtClean="0"/>
              <a:t>proposal</a:t>
            </a:r>
            <a:r>
              <a:rPr lang="zh-CN" altLang="en-US" dirty="0" smtClean="0"/>
              <a:t>和</a:t>
            </a:r>
            <a:r>
              <a:rPr lang="en-US" altLang="zh-CN" dirty="0" smtClean="0"/>
              <a:t>feature</a:t>
            </a:r>
            <a:r>
              <a:rPr lang="zh-CN" altLang="en-US" dirty="0" smtClean="0"/>
              <a:t>）</a:t>
            </a:r>
            <a:endParaRPr lang="en-US" altLang="zh-CN" dirty="0" smtClean="0"/>
          </a:p>
          <a:p>
            <a:r>
              <a:rPr lang="en-US" altLang="zh-CN" dirty="0" smtClean="0"/>
              <a:t>2.</a:t>
            </a:r>
            <a:r>
              <a:rPr lang="zh-CN" altLang="en-US" dirty="0" smtClean="0"/>
              <a:t>对提取信息用各种方式建模（图结构，树结构，</a:t>
            </a:r>
            <a:r>
              <a:rPr lang="en-US" altLang="zh-CN" dirty="0" smtClean="0"/>
              <a:t>transformer</a:t>
            </a:r>
            <a:r>
              <a:rPr lang="zh-CN" altLang="en-US" dirty="0" smtClean="0"/>
              <a:t>），并深度编码</a:t>
            </a:r>
            <a:endParaRPr lang="en-US" altLang="zh-CN" dirty="0" smtClean="0"/>
          </a:p>
          <a:p>
            <a:r>
              <a:rPr lang="en-US" altLang="zh-CN" dirty="0" smtClean="0"/>
              <a:t>3</a:t>
            </a:r>
            <a:r>
              <a:rPr lang="en-US" altLang="zh-CN" dirty="0" smtClean="0"/>
              <a:t>.</a:t>
            </a:r>
            <a:r>
              <a:rPr lang="zh-CN" altLang="en-US" dirty="0" smtClean="0"/>
              <a:t>最后基于</a:t>
            </a:r>
            <a:r>
              <a:rPr lang="zh-CN" altLang="en-US" dirty="0" smtClean="0"/>
              <a:t>编码信息预测分类</a:t>
            </a:r>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5</a:t>
            </a:fld>
            <a:endParaRPr lang="zh-CN" altLang="en-US"/>
          </a:p>
        </p:txBody>
      </p:sp>
    </p:spTree>
    <p:extLst>
      <p:ext uri="{BB962C8B-B14F-4D97-AF65-F5344CB8AC3E}">
        <p14:creationId xmlns:p14="http://schemas.microsoft.com/office/powerpoint/2010/main" val="313989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常用数据集：</a:t>
            </a:r>
            <a:r>
              <a:rPr lang="en-US" altLang="zh-CN" dirty="0" smtClean="0"/>
              <a:t>VG</a:t>
            </a:r>
            <a:r>
              <a:rPr lang="zh-CN" altLang="en-US" dirty="0" smtClean="0"/>
              <a:t>最大，但标注严重长尾分布，常用的是</a:t>
            </a:r>
            <a:r>
              <a:rPr lang="en-US" altLang="zh-CN" dirty="0" smtClean="0"/>
              <a:t>VG150</a:t>
            </a:r>
            <a:r>
              <a:rPr lang="zh-CN" altLang="en-US" dirty="0" smtClean="0"/>
              <a:t>，选用较常见的目标和关系，但也有长尾分布。</a:t>
            </a:r>
            <a:r>
              <a:rPr lang="en-US" altLang="zh-CN" dirty="0" smtClean="0"/>
              <a:t>VRD</a:t>
            </a:r>
            <a:r>
              <a:rPr lang="zh-CN" altLang="en-US" dirty="0" smtClean="0"/>
              <a:t>较小，但每种目标平均下来对应的关系更多。</a:t>
            </a:r>
            <a:endParaRPr lang="en-US" altLang="zh-CN" dirty="0" smtClean="0"/>
          </a:p>
          <a:p>
            <a:endParaRPr lang="en-US" altLang="zh-CN" dirty="0" smtClean="0"/>
          </a:p>
          <a:p>
            <a:r>
              <a:rPr lang="zh-CN" altLang="en-US" dirty="0" smtClean="0"/>
              <a:t>指标：</a:t>
            </a:r>
            <a:r>
              <a:rPr lang="en-US" altLang="zh-CN" dirty="0" smtClean="0"/>
              <a:t>recall</a:t>
            </a:r>
            <a:r>
              <a:rPr lang="zh-CN" altLang="en-US" dirty="0" smtClean="0"/>
              <a:t>：最终按分数从高到低排序，前</a:t>
            </a:r>
            <a:r>
              <a:rPr lang="en-US" altLang="zh-CN" dirty="0" smtClean="0"/>
              <a:t>K</a:t>
            </a:r>
            <a:r>
              <a:rPr lang="zh-CN" altLang="en-US" dirty="0" smtClean="0"/>
              <a:t>个里检索到</a:t>
            </a:r>
            <a:r>
              <a:rPr lang="en-US" altLang="zh-CN" dirty="0" err="1" smtClean="0"/>
              <a:t>gt</a:t>
            </a:r>
            <a:r>
              <a:rPr lang="zh-CN" altLang="en-US" dirty="0" smtClean="0"/>
              <a:t>的比例 </a:t>
            </a:r>
            <a:endParaRPr lang="en-US" altLang="zh-CN" dirty="0" smtClean="0"/>
          </a:p>
          <a:p>
            <a:r>
              <a:rPr lang="en-US" altLang="zh-CN" dirty="0" err="1" smtClean="0"/>
              <a:t>mrecall</a:t>
            </a:r>
            <a:r>
              <a:rPr lang="zh-CN" altLang="en-US" dirty="0" smtClean="0"/>
              <a:t>：所有谓语类别</a:t>
            </a:r>
            <a:r>
              <a:rPr lang="en-US" altLang="zh-CN" dirty="0" smtClean="0"/>
              <a:t>recall’</a:t>
            </a:r>
            <a:r>
              <a:rPr lang="zh-CN" altLang="en-US" dirty="0" smtClean="0"/>
              <a:t>单独计算，再平均，针对长尾分布问题</a:t>
            </a:r>
            <a:endParaRPr lang="en-US" altLang="zh-CN" dirty="0" smtClean="0"/>
          </a:p>
          <a:p>
            <a:endParaRPr lang="en-US" altLang="zh-CN" dirty="0" smtClean="0"/>
          </a:p>
          <a:p>
            <a:r>
              <a:rPr lang="en-US" altLang="zh-CN" dirty="0" err="1" smtClean="0"/>
              <a:t>ngR@K</a:t>
            </a:r>
            <a:r>
              <a:rPr lang="zh-CN" altLang="en-US" dirty="0" smtClean="0"/>
              <a:t>允许每对目标有多个关系允许排序。</a:t>
            </a:r>
            <a:r>
              <a:rPr lang="en-US" altLang="zh-CN" dirty="0" err="1" smtClean="0"/>
              <a:t>ngR@K</a:t>
            </a:r>
            <a:r>
              <a:rPr lang="zh-CN" altLang="en-US" dirty="0" smtClean="0"/>
              <a:t>通常比</a:t>
            </a:r>
            <a:r>
              <a:rPr lang="en-US" altLang="zh-CN" dirty="0" smtClean="0"/>
              <a:t>R@K</a:t>
            </a:r>
            <a:r>
              <a:rPr lang="zh-CN" altLang="en-US" dirty="0" smtClean="0"/>
              <a:t>高很多。</a:t>
            </a:r>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6</a:t>
            </a:fld>
            <a:endParaRPr lang="zh-CN" altLang="en-US"/>
          </a:p>
        </p:txBody>
      </p:sp>
    </p:spTree>
    <p:extLst>
      <p:ext uri="{BB962C8B-B14F-4D97-AF65-F5344CB8AC3E}">
        <p14:creationId xmlns:p14="http://schemas.microsoft.com/office/powerpoint/2010/main" val="216245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SGG</a:t>
            </a:r>
            <a:r>
              <a:rPr lang="zh-CN" altLang="en-US" dirty="0" smtClean="0"/>
              <a:t>要求检测目标位置和类别，并预测关系，其关键挑战在于预测关系。</a:t>
            </a:r>
            <a:endParaRPr lang="en-US" altLang="zh-CN" dirty="0" smtClean="0"/>
          </a:p>
          <a:p>
            <a:r>
              <a:rPr lang="zh-CN" altLang="en-US" dirty="0" smtClean="0"/>
              <a:t>预测关系难在：</a:t>
            </a:r>
            <a:endParaRPr lang="en-US" altLang="zh-CN" dirty="0" smtClean="0"/>
          </a:p>
          <a:p>
            <a:r>
              <a:rPr lang="en-US" altLang="zh-CN" dirty="0" smtClean="0"/>
              <a:t>1.Object</a:t>
            </a:r>
            <a:r>
              <a:rPr lang="zh-CN" altLang="en-US" dirty="0" smtClean="0"/>
              <a:t>有丰富的监督信息（坐标框和标签），与之相比</a:t>
            </a:r>
            <a:r>
              <a:rPr lang="en-US" altLang="zh-CN" dirty="0" smtClean="0"/>
              <a:t>relation</a:t>
            </a:r>
            <a:r>
              <a:rPr lang="zh-CN" altLang="en-US" dirty="0" smtClean="0"/>
              <a:t>仅有类别标签。</a:t>
            </a:r>
            <a:r>
              <a:rPr lang="en-US" altLang="zh-CN" dirty="0" smtClean="0"/>
              <a:t>Relation</a:t>
            </a:r>
            <a:r>
              <a:rPr lang="zh-CN" altLang="en-US" dirty="0" smtClean="0"/>
              <a:t>对应的视觉信息实际上用</a:t>
            </a:r>
            <a:r>
              <a:rPr lang="en-US" altLang="zh-CN" dirty="0" smtClean="0"/>
              <a:t>union box</a:t>
            </a:r>
            <a:r>
              <a:rPr lang="zh-CN" altLang="en-US" dirty="0" smtClean="0"/>
              <a:t>（两目标框的最小外接矩形）和对应</a:t>
            </a:r>
            <a:r>
              <a:rPr lang="en-US" altLang="zh-CN" dirty="0" smtClean="0"/>
              <a:t>feature</a:t>
            </a:r>
            <a:r>
              <a:rPr lang="zh-CN" altLang="en-US" dirty="0" smtClean="0"/>
              <a:t>代替，本质上是不准确的。</a:t>
            </a:r>
            <a:endParaRPr lang="en-US" altLang="zh-CN" dirty="0" smtClean="0"/>
          </a:p>
          <a:p>
            <a:r>
              <a:rPr lang="en-US" altLang="zh-CN" dirty="0" smtClean="0"/>
              <a:t>2.Relation</a:t>
            </a:r>
            <a:r>
              <a:rPr lang="zh-CN" altLang="en-US" dirty="0" smtClean="0"/>
              <a:t>本身就是比较抽象的概念。</a:t>
            </a:r>
            <a:r>
              <a:rPr lang="en-US" altLang="zh-CN" dirty="0" smtClean="0"/>
              <a:t>object</a:t>
            </a:r>
            <a:r>
              <a:rPr lang="zh-CN" altLang="en-US" dirty="0" smtClean="0"/>
              <a:t>，图里画的是啥就肯定是啥，而</a:t>
            </a:r>
            <a:r>
              <a:rPr lang="en-US" altLang="zh-CN" dirty="0" smtClean="0"/>
              <a:t>relation</a:t>
            </a:r>
            <a:r>
              <a:rPr lang="zh-CN" altLang="en-US" dirty="0" smtClean="0"/>
              <a:t>更主观一些。就像图里的物体很明显具备人的特征，不可能会学习成猫狗什么的，但是“扶着</a:t>
            </a:r>
            <a:r>
              <a:rPr lang="en-US" altLang="zh-CN" dirty="0" smtClean="0"/>
              <a:t>holding</a:t>
            </a:r>
            <a:r>
              <a:rPr lang="zh-CN" altLang="en-US" dirty="0" smtClean="0"/>
              <a:t>“和”骑</a:t>
            </a:r>
            <a:r>
              <a:rPr lang="en-US" altLang="zh-CN" dirty="0" smtClean="0"/>
              <a:t>riding</a:t>
            </a:r>
            <a:r>
              <a:rPr lang="zh-CN" altLang="en-US" dirty="0" smtClean="0"/>
              <a:t>”就比较抽象了</a:t>
            </a:r>
            <a:endParaRPr lang="en-US" altLang="zh-CN" dirty="0" smtClean="0"/>
          </a:p>
          <a:p>
            <a:r>
              <a:rPr lang="en-US" altLang="zh-CN" dirty="0" smtClean="0"/>
              <a:t>3.</a:t>
            </a:r>
            <a:r>
              <a:rPr lang="zh-CN" altLang="en-US" dirty="0" smtClean="0"/>
              <a:t>关系和主宾语之间存在一定的共现关系（</a:t>
            </a:r>
            <a:r>
              <a:rPr lang="en-US" altLang="zh-CN" dirty="0" smtClean="0"/>
              <a:t>motif</a:t>
            </a:r>
            <a:r>
              <a:rPr lang="zh-CN" altLang="en-US" dirty="0" smtClean="0"/>
              <a:t>），可以排除一些完全不相干的，但主宾语固定时，关系也依赖上下文信息而变化。</a:t>
            </a:r>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7</a:t>
            </a:fld>
            <a:endParaRPr lang="zh-CN" altLang="en-US"/>
          </a:p>
        </p:txBody>
      </p:sp>
    </p:spTree>
    <p:extLst>
      <p:ext uri="{BB962C8B-B14F-4D97-AF65-F5344CB8AC3E}">
        <p14:creationId xmlns:p14="http://schemas.microsoft.com/office/powerpoint/2010/main" val="33510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8</a:t>
            </a:fld>
            <a:endParaRPr lang="zh-CN" altLang="en-US"/>
          </a:p>
        </p:txBody>
      </p:sp>
    </p:spTree>
    <p:extLst>
      <p:ext uri="{BB962C8B-B14F-4D97-AF65-F5344CB8AC3E}">
        <p14:creationId xmlns:p14="http://schemas.microsoft.com/office/powerpoint/2010/main" val="1245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在自然情况下，数据往往都会呈现如下相同的长尾分布，类似我们常说的</a:t>
            </a:r>
            <a:r>
              <a:rPr lang="en-US" altLang="zh-CN" sz="1200" b="0" i="0" kern="1200" dirty="0" smtClean="0">
                <a:solidFill>
                  <a:schemeClr val="tx1"/>
                </a:solidFill>
                <a:effectLst/>
                <a:latin typeface="+mn-lt"/>
                <a:ea typeface="+mn-ea"/>
                <a:cs typeface="+mn-cs"/>
              </a:rPr>
              <a:t>28</a:t>
            </a:r>
            <a:r>
              <a:rPr lang="zh-CN" altLang="en-US" sz="1200" b="0" i="0" kern="1200" dirty="0" smtClean="0">
                <a:solidFill>
                  <a:schemeClr val="tx1"/>
                </a:solidFill>
                <a:effectLst/>
                <a:latin typeface="+mn-lt"/>
                <a:ea typeface="+mn-ea"/>
                <a:cs typeface="+mn-cs"/>
              </a:rPr>
              <a:t>定律。直接利用长尾数据来训练的分类和识别系统，往往会对头部数据过拟合，从而在预测时忽略尾部的类别。</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SGG</a:t>
            </a:r>
            <a:r>
              <a:rPr lang="zh-CN" altLang="en-US" sz="1200" b="0" i="0" kern="1200" dirty="0" smtClean="0">
                <a:solidFill>
                  <a:schemeClr val="tx1"/>
                </a:solidFill>
                <a:effectLst/>
                <a:latin typeface="+mn-lt"/>
                <a:ea typeface="+mn-ea"/>
                <a:cs typeface="+mn-cs"/>
              </a:rPr>
              <a:t>中，这个问题很严重（因为最常用数据集</a:t>
            </a:r>
            <a:r>
              <a:rPr lang="en-US" altLang="zh-CN" sz="1200" b="0" i="0" kern="1200" dirty="0" smtClean="0">
                <a:solidFill>
                  <a:schemeClr val="tx1"/>
                </a:solidFill>
                <a:effectLst/>
                <a:latin typeface="+mn-lt"/>
                <a:ea typeface="+mn-ea"/>
                <a:cs typeface="+mn-cs"/>
              </a:rPr>
              <a:t>VG</a:t>
            </a:r>
            <a:r>
              <a:rPr lang="zh-CN" altLang="en-US" sz="1200" b="0" i="0" kern="1200" dirty="0" smtClean="0">
                <a:solidFill>
                  <a:schemeClr val="tx1"/>
                </a:solidFill>
                <a:effectLst/>
                <a:latin typeface="+mn-lt"/>
                <a:ea typeface="+mn-ea"/>
                <a:cs typeface="+mn-cs"/>
              </a:rPr>
              <a:t>就是严重长尾分布），导致很多</a:t>
            </a:r>
            <a:r>
              <a:rPr lang="en-US" altLang="zh-CN" sz="1200" b="0" i="0" kern="1200" dirty="0" smtClean="0">
                <a:solidFill>
                  <a:schemeClr val="tx1"/>
                </a:solidFill>
                <a:effectLst/>
                <a:latin typeface="+mn-lt"/>
                <a:ea typeface="+mn-ea"/>
                <a:cs typeface="+mn-cs"/>
              </a:rPr>
              <a:t>informative</a:t>
            </a:r>
            <a:r>
              <a:rPr lang="zh-CN" altLang="en-US" sz="1200" b="0" i="0" kern="1200" dirty="0" smtClean="0">
                <a:solidFill>
                  <a:schemeClr val="tx1"/>
                </a:solidFill>
                <a:effectLst/>
                <a:latin typeface="+mn-lt"/>
                <a:ea typeface="+mn-ea"/>
                <a:cs typeface="+mn-cs"/>
              </a:rPr>
              <a:t>的关系无法被准确预测，影响了下游任务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解决办法有</a:t>
            </a:r>
            <a:r>
              <a:rPr lang="en-US" altLang="zh-CN" sz="1200" b="0" i="0" kern="1200" dirty="0" smtClean="0">
                <a:solidFill>
                  <a:schemeClr val="tx1"/>
                </a:solidFill>
                <a:effectLst/>
                <a:latin typeface="+mn-lt"/>
                <a:ea typeface="+mn-ea"/>
                <a:cs typeface="+mn-cs"/>
              </a:rPr>
              <a:t>reweighting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resampling</a:t>
            </a:r>
            <a:r>
              <a:rPr lang="zh-CN" altLang="en-US" sz="1200" b="0" i="0" kern="1200" dirty="0" smtClean="0">
                <a:solidFill>
                  <a:schemeClr val="tx1"/>
                </a:solidFill>
                <a:effectLst/>
                <a:latin typeface="+mn-lt"/>
                <a:ea typeface="+mn-ea"/>
                <a:cs typeface="+mn-cs"/>
              </a:rPr>
              <a:t>、迁移学习、构造负例、因果推理等</a:t>
            </a:r>
            <a:endParaRPr lang="en-US" altLang="zh-CN" dirty="0" smtClean="0"/>
          </a:p>
        </p:txBody>
      </p:sp>
      <p:sp>
        <p:nvSpPr>
          <p:cNvPr id="4" name="灯片编号占位符 3"/>
          <p:cNvSpPr>
            <a:spLocks noGrp="1"/>
          </p:cNvSpPr>
          <p:nvPr>
            <p:ph type="sldNum" sz="quarter" idx="10"/>
          </p:nvPr>
        </p:nvSpPr>
        <p:spPr/>
        <p:txBody>
          <a:bodyPr/>
          <a:lstStyle/>
          <a:p>
            <a:fld id="{2FD99E5A-F487-4C40-8914-483EEA8ED4FF}" type="slidenum">
              <a:rPr lang="zh-CN" altLang="en-US" smtClean="0"/>
              <a:t>9</a:t>
            </a:fld>
            <a:endParaRPr lang="zh-CN" altLang="en-US"/>
          </a:p>
        </p:txBody>
      </p:sp>
    </p:spTree>
    <p:extLst>
      <p:ext uri="{BB962C8B-B14F-4D97-AF65-F5344CB8AC3E}">
        <p14:creationId xmlns:p14="http://schemas.microsoft.com/office/powerpoint/2010/main" val="47878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山东大学的工作。</a:t>
            </a:r>
          </a:p>
          <a:p>
            <a:endParaRPr lang="zh-CN" altLang="en-US" dirty="0"/>
          </a:p>
        </p:txBody>
      </p:sp>
      <p:sp>
        <p:nvSpPr>
          <p:cNvPr id="4" name="灯片编号占位符 3"/>
          <p:cNvSpPr>
            <a:spLocks noGrp="1"/>
          </p:cNvSpPr>
          <p:nvPr>
            <p:ph type="sldNum" sz="quarter" idx="10"/>
          </p:nvPr>
        </p:nvSpPr>
        <p:spPr/>
        <p:txBody>
          <a:bodyPr/>
          <a:lstStyle/>
          <a:p>
            <a:fld id="{2FD99E5A-F487-4C40-8914-483EEA8ED4FF}" type="slidenum">
              <a:rPr lang="zh-CN" altLang="en-US" smtClean="0"/>
              <a:t>10</a:t>
            </a:fld>
            <a:endParaRPr lang="zh-CN" altLang="en-US"/>
          </a:p>
        </p:txBody>
      </p:sp>
    </p:spTree>
    <p:extLst>
      <p:ext uri="{BB962C8B-B14F-4D97-AF65-F5344CB8AC3E}">
        <p14:creationId xmlns:p14="http://schemas.microsoft.com/office/powerpoint/2010/main" val="35076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以往很多去偏方法（指</a:t>
            </a:r>
            <a:r>
              <a:rPr lang="en-US" altLang="zh-CN" dirty="0" smtClean="0"/>
              <a:t>reweighting</a:t>
            </a:r>
            <a:r>
              <a:rPr lang="zh-CN" altLang="en-US" dirty="0" smtClean="0"/>
              <a:t>或</a:t>
            </a:r>
            <a:r>
              <a:rPr lang="en-US" altLang="zh-CN" dirty="0" smtClean="0"/>
              <a:t>resampling</a:t>
            </a:r>
            <a:r>
              <a:rPr lang="zh-CN" altLang="en-US" dirty="0" smtClean="0"/>
              <a:t>）期望更关注尾部数据，从而容易过拟合尾部类别，且对头部类别施加惩罚过多，性能牺牲太多，从而导致另一个极端。这是一个比较中肯但不怎么</a:t>
            </a:r>
            <a:r>
              <a:rPr lang="en-US" altLang="zh-CN" dirty="0" smtClean="0"/>
              <a:t>novel</a:t>
            </a:r>
            <a:r>
              <a:rPr lang="zh-CN" altLang="en-US" dirty="0" smtClean="0"/>
              <a:t>的</a:t>
            </a:r>
            <a:r>
              <a:rPr lang="en-US" altLang="zh-CN" dirty="0" smtClean="0"/>
              <a:t>motivation</a:t>
            </a:r>
            <a:r>
              <a:rPr lang="zh-CN" altLang="en-US" dirty="0" smtClean="0"/>
              <a:t>了。</a:t>
            </a:r>
            <a:endParaRPr lang="en-US" altLang="zh-CN" dirty="0" smtClean="0"/>
          </a:p>
          <a:p>
            <a:r>
              <a:rPr lang="zh-CN" altLang="en-US" dirty="0" smtClean="0"/>
              <a:t>所以引入另一个</a:t>
            </a:r>
            <a:r>
              <a:rPr lang="en-US" altLang="zh-CN" dirty="0" smtClean="0"/>
              <a:t>motivation</a:t>
            </a:r>
            <a:r>
              <a:rPr lang="zh-CN" altLang="en-US" dirty="0" smtClean="0"/>
              <a:t>补充一下，也对应之后的两个点。</a:t>
            </a:r>
            <a:endParaRPr lang="en-US" altLang="zh-CN" dirty="0" smtClean="0"/>
          </a:p>
          <a:p>
            <a:endParaRPr lang="zh-CN" altLang="en-US" dirty="0" smtClean="0"/>
          </a:p>
          <a:p>
            <a:endParaRPr lang="en-US" altLang="zh-CN" dirty="0" smtClean="0"/>
          </a:p>
        </p:txBody>
      </p:sp>
      <p:sp>
        <p:nvSpPr>
          <p:cNvPr id="4" name="灯片编号占位符 3"/>
          <p:cNvSpPr>
            <a:spLocks noGrp="1"/>
          </p:cNvSpPr>
          <p:nvPr>
            <p:ph type="sldNum" sz="quarter" idx="10"/>
          </p:nvPr>
        </p:nvSpPr>
        <p:spPr/>
        <p:txBody>
          <a:bodyPr/>
          <a:lstStyle/>
          <a:p>
            <a:fld id="{2FD99E5A-F487-4C40-8914-483EEA8ED4FF}" type="slidenum">
              <a:rPr lang="zh-CN" altLang="en-US" smtClean="0"/>
              <a:t>11</a:t>
            </a:fld>
            <a:endParaRPr lang="zh-CN" altLang="en-US"/>
          </a:p>
        </p:txBody>
      </p:sp>
    </p:spTree>
    <p:extLst>
      <p:ext uri="{BB962C8B-B14F-4D97-AF65-F5344CB8AC3E}">
        <p14:creationId xmlns:p14="http://schemas.microsoft.com/office/powerpoint/2010/main" val="359460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282534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279522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1907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99073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760732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192358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2599364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72598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370171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3020331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522FF4-20D3-4D7A-96B1-C9CCC04780FE}" type="datetimeFigureOut">
              <a:rPr lang="zh-CN" altLang="en-US" smtClean="0"/>
              <a:t>2022/7/15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389435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522FF4-20D3-4D7A-96B1-C9CCC04780FE}" type="datetimeFigureOut">
              <a:rPr lang="zh-CN" altLang="en-US" smtClean="0"/>
              <a:t>2022/7/15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78C6E-CC82-46EB-9358-73076EF69ACC}" type="slidenum">
              <a:rPr lang="zh-CN" altLang="en-US" smtClean="0"/>
              <a:t>‹#›</a:t>
            </a:fld>
            <a:endParaRPr lang="zh-CN" altLang="en-US"/>
          </a:p>
        </p:txBody>
      </p:sp>
    </p:spTree>
    <p:extLst>
      <p:ext uri="{BB962C8B-B14F-4D97-AF65-F5344CB8AC3E}">
        <p14:creationId xmlns:p14="http://schemas.microsoft.com/office/powerpoint/2010/main" val="64296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0767"/>
            <a:ext cx="9144000" cy="2387600"/>
          </a:xfrm>
        </p:spPr>
        <p:txBody>
          <a:bodyPr>
            <a:normAutofit/>
          </a:bodyPr>
          <a:lstStyle/>
          <a:p>
            <a:r>
              <a:rPr lang="en-US" altLang="zh-CN" dirty="0" smtClean="0">
                <a:latin typeface="+mn-lt"/>
                <a:ea typeface="等线" panose="02010600030101010101" pitchFamily="2" charset="-122"/>
              </a:rPr>
              <a:t>Unbiased Scene </a:t>
            </a:r>
            <a:r>
              <a:rPr lang="en-US" altLang="zh-CN" dirty="0" smtClean="0">
                <a:latin typeface="+mn-lt"/>
                <a:ea typeface="等线" panose="02010600030101010101" pitchFamily="2" charset="-122"/>
              </a:rPr>
              <a:t>Graph </a:t>
            </a:r>
            <a:r>
              <a:rPr lang="en-US" altLang="zh-CN" dirty="0" smtClean="0">
                <a:latin typeface="+mn-lt"/>
                <a:ea typeface="等线" panose="02010600030101010101" pitchFamily="2" charset="-122"/>
              </a:rPr>
              <a:t>Generation in CVPR2022</a:t>
            </a:r>
            <a:endParaRPr lang="zh-CN" altLang="en-US" dirty="0">
              <a:latin typeface="+mn-lt"/>
              <a:ea typeface="等线" panose="02010600030101010101" pitchFamily="2" charset="-122"/>
            </a:endParaRPr>
          </a:p>
        </p:txBody>
      </p:sp>
      <p:sp>
        <p:nvSpPr>
          <p:cNvPr id="3" name="副标题 2"/>
          <p:cNvSpPr>
            <a:spLocks noGrp="1"/>
          </p:cNvSpPr>
          <p:nvPr>
            <p:ph type="subTitle" idx="1"/>
          </p:nvPr>
        </p:nvSpPr>
        <p:spPr>
          <a:xfrm>
            <a:off x="1524000" y="3800442"/>
            <a:ext cx="9144000" cy="1655762"/>
          </a:xfrm>
        </p:spPr>
        <p:txBody>
          <a:bodyPr>
            <a:normAutofit/>
          </a:bodyPr>
          <a:lstStyle/>
          <a:p>
            <a:endParaRPr lang="en-US" altLang="zh-CN" dirty="0" smtClean="0">
              <a:ea typeface="等线" panose="02010600030101010101" pitchFamily="2" charset="-122"/>
            </a:endParaRPr>
          </a:p>
          <a:p>
            <a:r>
              <a:rPr lang="en-US" altLang="zh-CN" dirty="0" smtClean="0">
                <a:ea typeface="等线" panose="02010600030101010101" pitchFamily="2" charset="-122"/>
              </a:rPr>
              <a:t>Bowen Zhao</a:t>
            </a:r>
            <a:endParaRPr lang="zh-CN" altLang="en-US" dirty="0">
              <a:ea typeface="等线" panose="02010600030101010101" pitchFamily="2" charset="-122"/>
            </a:endParaRPr>
          </a:p>
        </p:txBody>
      </p:sp>
    </p:spTree>
    <p:extLst>
      <p:ext uri="{BB962C8B-B14F-4D97-AF65-F5344CB8AC3E}">
        <p14:creationId xmlns:p14="http://schemas.microsoft.com/office/powerpoint/2010/main" val="2732516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361123" y="2100965"/>
            <a:ext cx="9794558" cy="2320539"/>
          </a:xfrm>
          <a:prstGeom prst="rect">
            <a:avLst/>
          </a:prstGeom>
        </p:spPr>
      </p:pic>
    </p:spTree>
    <p:extLst>
      <p:ext uri="{BB962C8B-B14F-4D97-AF65-F5344CB8AC3E}">
        <p14:creationId xmlns:p14="http://schemas.microsoft.com/office/powerpoint/2010/main" val="293100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sp>
        <p:nvSpPr>
          <p:cNvPr id="9" name="文本框 8"/>
          <p:cNvSpPr txBox="1"/>
          <p:nvPr/>
        </p:nvSpPr>
        <p:spPr>
          <a:xfrm>
            <a:off x="783207" y="1067520"/>
            <a:ext cx="5313671" cy="4801314"/>
          </a:xfrm>
          <a:prstGeom prst="rect">
            <a:avLst/>
          </a:prstGeom>
          <a:noFill/>
        </p:spPr>
        <p:txBody>
          <a:bodyPr wrap="square" rtlCol="0">
            <a:spAutoFit/>
          </a:bodyPr>
          <a:lstStyle/>
          <a:p>
            <a:r>
              <a:rPr lang="en-US" altLang="zh-CN" sz="2400" dirty="0" smtClean="0">
                <a:latin typeface="等线" panose="02010600030101010101" pitchFamily="2" charset="-122"/>
                <a:ea typeface="等线" panose="02010600030101010101" pitchFamily="2" charset="-122"/>
              </a:rPr>
              <a:t>Motivation:</a:t>
            </a:r>
          </a:p>
          <a:p>
            <a:pPr marL="342900" indent="-342900">
              <a:buFont typeface="+mj-ea"/>
              <a:buAutoNum type="circleNumDbPlain"/>
            </a:pPr>
            <a:r>
              <a:rPr lang="zh-CN" altLang="en-US" dirty="0">
                <a:latin typeface="等线" panose="02010600030101010101" pitchFamily="2" charset="-122"/>
                <a:ea typeface="等线" panose="02010600030101010101" pitchFamily="2" charset="-122"/>
              </a:rPr>
              <a:t>以往很多去偏方法会很容易过拟合尾部类别，且对头部类别牺牲太多，从而导致另一个</a:t>
            </a:r>
            <a:r>
              <a:rPr lang="zh-CN" altLang="en-US" dirty="0" smtClean="0">
                <a:latin typeface="等线" panose="02010600030101010101" pitchFamily="2" charset="-122"/>
                <a:ea typeface="等线" panose="02010600030101010101" pitchFamily="2" charset="-122"/>
              </a:rPr>
              <a:t>极端</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a:latin typeface="等线" panose="02010600030101010101" pitchFamily="2" charset="-122"/>
                <a:ea typeface="等线" panose="02010600030101010101" pitchFamily="2" charset="-122"/>
              </a:rPr>
              <a:t>以往方法已明显证明将语义线索（</a:t>
            </a:r>
            <a:r>
              <a:rPr lang="en-US" altLang="zh-CN" dirty="0">
                <a:latin typeface="等线" panose="02010600030101010101" pitchFamily="2" charset="-122"/>
                <a:ea typeface="等线" panose="02010600030101010101" pitchFamily="2" charset="-122"/>
              </a:rPr>
              <a:t>object</a:t>
            </a:r>
            <a:r>
              <a:rPr lang="zh-CN" altLang="en-US" dirty="0">
                <a:latin typeface="等线" panose="02010600030101010101" pitchFamily="2" charset="-122"/>
                <a:ea typeface="等线" panose="02010600030101010101" pitchFamily="2" charset="-122"/>
              </a:rPr>
              <a:t>名称的语言先验</a:t>
            </a:r>
            <a:r>
              <a:rPr lang="zh-CN" altLang="en-US" dirty="0" smtClean="0">
                <a:latin typeface="等线" panose="02010600030101010101" pitchFamily="2" charset="-122"/>
                <a:ea typeface="等线" panose="02010600030101010101" pitchFamily="2" charset="-122"/>
              </a:rPr>
              <a:t>）融合到</a:t>
            </a:r>
            <a:r>
              <a:rPr lang="zh-CN" altLang="en-US" dirty="0">
                <a:latin typeface="等线" panose="02010600030101010101" pitchFamily="2" charset="-122"/>
                <a:ea typeface="等线" panose="02010600030101010101" pitchFamily="2" charset="-122"/>
              </a:rPr>
              <a:t>视觉</a:t>
            </a:r>
            <a:r>
              <a:rPr lang="zh-CN" altLang="en-US" dirty="0" smtClean="0">
                <a:latin typeface="等线" panose="02010600030101010101" pitchFamily="2" charset="-122"/>
                <a:ea typeface="等线" panose="02010600030101010101" pitchFamily="2" charset="-122"/>
              </a:rPr>
              <a:t>内容中</a:t>
            </a:r>
            <a:r>
              <a:rPr lang="zh-CN" altLang="en-US" dirty="0">
                <a:latin typeface="等线" panose="02010600030101010101" pitchFamily="2" charset="-122"/>
                <a:ea typeface="等线" panose="02010600030101010101" pitchFamily="2" charset="-122"/>
              </a:rPr>
              <a:t>可以显着提高生成</a:t>
            </a:r>
            <a:r>
              <a:rPr lang="zh-CN" altLang="en-US" dirty="0" smtClean="0">
                <a:latin typeface="等线" panose="02010600030101010101" pitchFamily="2" charset="-122"/>
                <a:ea typeface="等线" panose="02010600030101010101" pitchFamily="2" charset="-122"/>
              </a:rPr>
              <a:t>能力，但方式过于简单</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endParaRPr lang="en-US" altLang="zh-CN" dirty="0">
              <a:latin typeface="等线" panose="02010600030101010101" pitchFamily="2" charset="-122"/>
              <a:ea typeface="等线" panose="02010600030101010101" pitchFamily="2" charset="-122"/>
            </a:endParaRPr>
          </a:p>
          <a:p>
            <a:r>
              <a:rPr lang="en-US" altLang="zh-CN" sz="2400" dirty="0" smtClean="0">
                <a:latin typeface="等线" panose="02010600030101010101" pitchFamily="2" charset="-122"/>
                <a:ea typeface="等线" panose="02010600030101010101" pitchFamily="2" charset="-122"/>
              </a:rPr>
              <a:t>Basic idea</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a:latin typeface="等线" panose="02010600030101010101" pitchFamily="2" charset="-122"/>
                <a:ea typeface="等线" panose="02010600030101010101" pitchFamily="2" charset="-122"/>
              </a:rPr>
              <a:t>设想：</a:t>
            </a:r>
            <a:r>
              <a:rPr lang="zh-CN" altLang="en-US" dirty="0">
                <a:solidFill>
                  <a:srgbClr val="FF0000"/>
                </a:solidFill>
                <a:latin typeface="等线" panose="02010600030101010101" pitchFamily="2" charset="-122"/>
                <a:ea typeface="等线" panose="02010600030101010101" pitchFamily="2" charset="-122"/>
              </a:rPr>
              <a:t>一</a:t>
            </a:r>
            <a:r>
              <a:rPr lang="zh-CN" altLang="en-US" dirty="0" smtClean="0">
                <a:solidFill>
                  <a:srgbClr val="FF0000"/>
                </a:solidFill>
                <a:latin typeface="等线" panose="02010600030101010101" pitchFamily="2" charset="-122"/>
                <a:ea typeface="等线" panose="02010600030101010101" pitchFamily="2" charset="-122"/>
              </a:rPr>
              <a:t>个模型</a:t>
            </a:r>
            <a:r>
              <a:rPr lang="zh-CN" altLang="en-US" dirty="0">
                <a:solidFill>
                  <a:srgbClr val="FF0000"/>
                </a:solidFill>
                <a:latin typeface="等线" panose="02010600030101010101" pitchFamily="2" charset="-122"/>
                <a:ea typeface="等线" panose="02010600030101010101" pitchFamily="2" charset="-122"/>
              </a:rPr>
              <a:t>只能区分有限范围</a:t>
            </a:r>
            <a:r>
              <a:rPr lang="zh-CN" altLang="en-US" dirty="0" smtClean="0">
                <a:solidFill>
                  <a:srgbClr val="FF0000"/>
                </a:solidFill>
                <a:latin typeface="等线" panose="02010600030101010101" pitchFamily="2" charset="-122"/>
                <a:ea typeface="等线" panose="02010600030101010101" pitchFamily="2" charset="-122"/>
              </a:rPr>
              <a:t>的，且数量比较均衡的谓词</a:t>
            </a:r>
            <a:endParaRPr lang="en-US" altLang="zh-CN" dirty="0" smtClean="0">
              <a:solidFill>
                <a:srgbClr val="FF0000"/>
              </a:solidFill>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smtClean="0">
                <a:latin typeface="等线" panose="02010600030101010101" pitchFamily="2" charset="-122"/>
                <a:ea typeface="等线" panose="02010600030101010101" pitchFamily="2" charset="-122"/>
              </a:rPr>
              <a:t>基于</a:t>
            </a:r>
            <a:r>
              <a:rPr lang="en-US" altLang="zh-CN" dirty="0" smtClean="0">
                <a:latin typeface="等线" panose="02010600030101010101" pitchFamily="2" charset="-122"/>
                <a:ea typeface="等线" panose="02010600030101010101" pitchFamily="2" charset="-122"/>
              </a:rPr>
              <a:t>attention</a:t>
            </a:r>
            <a:r>
              <a:rPr lang="zh-CN" altLang="en-US" dirty="0" smtClean="0">
                <a:latin typeface="等线" panose="02010600030101010101" pitchFamily="2" charset="-122"/>
                <a:ea typeface="等线" panose="02010600030101010101" pitchFamily="2" charset="-122"/>
              </a:rPr>
              <a:t>丰富多模态融合</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endParaRPr lang="en-US" altLang="zh-CN" dirty="0">
              <a:latin typeface="等线" panose="02010600030101010101" pitchFamily="2" charset="-122"/>
              <a:ea typeface="等线" panose="02010600030101010101" pitchFamily="2" charset="-122"/>
            </a:endParaRPr>
          </a:p>
          <a:p>
            <a:r>
              <a:rPr lang="en-US" altLang="zh-CN" sz="2400" dirty="0" smtClean="0">
                <a:latin typeface="等线" panose="02010600030101010101" pitchFamily="2" charset="-122"/>
                <a:ea typeface="等线" panose="02010600030101010101" pitchFamily="2" charset="-122"/>
              </a:rPr>
              <a:t>Idea</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采用</a:t>
            </a:r>
            <a:r>
              <a:rPr lang="zh-CN" altLang="en-US" dirty="0" smtClean="0">
                <a:solidFill>
                  <a:srgbClr val="FF0000"/>
                </a:solidFill>
                <a:latin typeface="等线" panose="02010600030101010101" pitchFamily="2" charset="-122"/>
                <a:ea typeface="等线" panose="02010600030101010101" pitchFamily="2" charset="-122"/>
              </a:rPr>
              <a:t>分治</a:t>
            </a:r>
            <a:r>
              <a:rPr lang="zh-CN" altLang="en-US" dirty="0">
                <a:solidFill>
                  <a:srgbClr val="FF0000"/>
                </a:solidFill>
                <a:latin typeface="等线" panose="02010600030101010101" pitchFamily="2" charset="-122"/>
                <a:ea typeface="等线" panose="02010600030101010101" pitchFamily="2" charset="-122"/>
              </a:rPr>
              <a:t>策略</a:t>
            </a:r>
            <a:r>
              <a:rPr lang="zh-CN" altLang="en-US" dirty="0" smtClean="0">
                <a:latin typeface="等线" panose="02010600030101010101" pitchFamily="2" charset="-122"/>
                <a:ea typeface="等线" panose="02010600030101010101" pitchFamily="2" charset="-122"/>
              </a:rPr>
              <a:t>，将</a:t>
            </a:r>
            <a:r>
              <a:rPr lang="zh-CN" altLang="en-US" dirty="0">
                <a:latin typeface="等线" panose="02010600030101010101" pitchFamily="2" charset="-122"/>
                <a:ea typeface="等线" panose="02010600030101010101" pitchFamily="2" charset="-122"/>
              </a:rPr>
              <a:t>有偏的谓词类划分为几个平衡的子集，然后引入更多的</a:t>
            </a:r>
            <a:r>
              <a:rPr lang="zh-CN" altLang="en-US" dirty="0" smtClean="0">
                <a:latin typeface="等线" panose="02010600030101010101" pitchFamily="2" charset="-122"/>
                <a:ea typeface="等线" panose="02010600030101010101" pitchFamily="2" charset="-122"/>
              </a:rPr>
              <a:t>分类器分别针对每个</a:t>
            </a:r>
            <a:r>
              <a:rPr lang="zh-CN" altLang="en-US" dirty="0">
                <a:latin typeface="等线" panose="02010600030101010101" pitchFamily="2" charset="-122"/>
                <a:ea typeface="等线" panose="02010600030101010101" pitchFamily="2" charset="-122"/>
              </a:rPr>
              <a:t>子集</a:t>
            </a:r>
            <a:r>
              <a:rPr lang="zh-CN" altLang="en-US" dirty="0" smtClean="0">
                <a:latin typeface="等线" panose="02010600030101010101" pitchFamily="2" charset="-122"/>
                <a:ea typeface="等线" panose="02010600030101010101" pitchFamily="2" charset="-122"/>
              </a:rPr>
              <a:t>，然后将所有分类器的知识蒸馏到最后的分类器。</a:t>
            </a:r>
            <a:endParaRPr lang="en-US" altLang="zh-CN" dirty="0" smtClean="0">
              <a:latin typeface="等线" panose="02010600030101010101" pitchFamily="2" charset="-122"/>
              <a:ea typeface="等线" panose="02010600030101010101" pitchFamily="2" charset="-122"/>
            </a:endParaRP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02848" y="6247669"/>
            <a:ext cx="11560800" cy="523220"/>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Dong, X., </a:t>
            </a:r>
            <a:r>
              <a:rPr lang="en-US" altLang="zh-CN" sz="1400" dirty="0" err="1">
                <a:latin typeface="Times New Roman" panose="02020603050405020304" pitchFamily="18" charset="0"/>
                <a:cs typeface="Times New Roman" panose="02020603050405020304" pitchFamily="18" charset="0"/>
              </a:rPr>
              <a:t>Gan</a:t>
            </a:r>
            <a:r>
              <a:rPr lang="en-US" altLang="zh-CN" sz="1400" dirty="0">
                <a:latin typeface="Times New Roman" panose="02020603050405020304" pitchFamily="18" charset="0"/>
                <a:cs typeface="Times New Roman" panose="02020603050405020304" pitchFamily="18" charset="0"/>
              </a:rPr>
              <a:t>, T., Song, X., Wu, J., Cheng, Y.-C., &amp; </a:t>
            </a:r>
            <a:r>
              <a:rPr lang="en-US" altLang="zh-CN" sz="1400" dirty="0" err="1">
                <a:latin typeface="Times New Roman" panose="02020603050405020304" pitchFamily="18" charset="0"/>
                <a:cs typeface="Times New Roman" panose="02020603050405020304" pitchFamily="18" charset="0"/>
              </a:rPr>
              <a:t>Nie</a:t>
            </a:r>
            <a:r>
              <a:rPr lang="en-US" altLang="zh-CN" sz="1400" dirty="0">
                <a:latin typeface="Times New Roman" panose="02020603050405020304" pitchFamily="18" charset="0"/>
                <a:cs typeface="Times New Roman" panose="02020603050405020304" pitchFamily="18" charset="0"/>
              </a:rPr>
              <a:t>, L. (2022). Stacked Hybrid-Attention and Group Collaborative Learning for Unbiased Scene Graph Generation. Cvpr2022.</a:t>
            </a:r>
            <a:endParaRPr lang="zh-CN" altLang="en-US" sz="1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6036354" y="1869960"/>
            <a:ext cx="5836109" cy="3380813"/>
          </a:xfrm>
          <a:prstGeom prst="rect">
            <a:avLst/>
          </a:prstGeom>
        </p:spPr>
      </p:pic>
    </p:spTree>
    <p:extLst>
      <p:ext uri="{BB962C8B-B14F-4D97-AF65-F5344CB8AC3E}">
        <p14:creationId xmlns:p14="http://schemas.microsoft.com/office/powerpoint/2010/main" val="364682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20655" y="1282445"/>
            <a:ext cx="10734000" cy="4381224"/>
          </a:xfrm>
          <a:prstGeom prst="rect">
            <a:avLst/>
          </a:prstGeom>
        </p:spPr>
      </p:pic>
      <p:sp>
        <p:nvSpPr>
          <p:cNvPr id="4" name="文本框 3"/>
          <p:cNvSpPr txBox="1"/>
          <p:nvPr/>
        </p:nvSpPr>
        <p:spPr>
          <a:xfrm>
            <a:off x="640800" y="928800"/>
            <a:ext cx="1742400" cy="646331"/>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Framework</a:t>
            </a:r>
          </a:p>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732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219501" y="1238399"/>
            <a:ext cx="9789300" cy="3652745"/>
            <a:chOff x="168300" y="987245"/>
            <a:chExt cx="14340375" cy="4991100"/>
          </a:xfrm>
        </p:grpSpPr>
        <p:pic>
          <p:nvPicPr>
            <p:cNvPr id="3" name="图片 2"/>
            <p:cNvPicPr>
              <a:picLocks noChangeAspect="1"/>
            </p:cNvPicPr>
            <p:nvPr/>
          </p:nvPicPr>
          <p:blipFill>
            <a:blip r:embed="rId3"/>
            <a:stretch>
              <a:fillRect/>
            </a:stretch>
          </p:blipFill>
          <p:spPr>
            <a:xfrm>
              <a:off x="168300" y="987245"/>
              <a:ext cx="9220200" cy="4991100"/>
            </a:xfrm>
            <a:prstGeom prst="rect">
              <a:avLst/>
            </a:prstGeom>
          </p:spPr>
        </p:pic>
        <p:pic>
          <p:nvPicPr>
            <p:cNvPr id="4" name="图片 3"/>
            <p:cNvPicPr>
              <a:picLocks noChangeAspect="1"/>
            </p:cNvPicPr>
            <p:nvPr/>
          </p:nvPicPr>
          <p:blipFill>
            <a:blip r:embed="rId4"/>
            <a:stretch>
              <a:fillRect/>
            </a:stretch>
          </p:blipFill>
          <p:spPr>
            <a:xfrm>
              <a:off x="8584125" y="1144557"/>
              <a:ext cx="5924550" cy="2314575"/>
            </a:xfrm>
            <a:prstGeom prst="rect">
              <a:avLst/>
            </a:prstGeom>
          </p:spPr>
        </p:pic>
      </p:grpSp>
      <p:sp>
        <p:nvSpPr>
          <p:cNvPr id="6" name="文本框 5"/>
          <p:cNvSpPr txBox="1"/>
          <p:nvPr/>
        </p:nvSpPr>
        <p:spPr>
          <a:xfrm>
            <a:off x="1219501" y="5155200"/>
            <a:ext cx="10336499" cy="646331"/>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输入</a:t>
            </a:r>
            <a:r>
              <a:rPr lang="en-US" altLang="zh-CN" dirty="0" smtClean="0">
                <a:latin typeface="等线" panose="02010600030101010101" pitchFamily="2" charset="-122"/>
                <a:ea typeface="等线" panose="02010600030101010101" pitchFamily="2" charset="-122"/>
              </a:rPr>
              <a:t>object</a:t>
            </a:r>
            <a:r>
              <a:rPr lang="zh-CN" altLang="en-US" dirty="0" smtClean="0">
                <a:latin typeface="等线" panose="02010600030101010101" pitchFamily="2" charset="-122"/>
                <a:ea typeface="等线" panose="02010600030101010101" pitchFamily="2" charset="-122"/>
              </a:rPr>
              <a:t>的初始预测</a:t>
            </a:r>
            <a:r>
              <a:rPr lang="en-US" altLang="zh-CN" dirty="0" smtClean="0">
                <a:latin typeface="等线" panose="02010600030101010101" pitchFamily="2" charset="-122"/>
                <a:ea typeface="等线" panose="02010600030101010101" pitchFamily="2" charset="-122"/>
              </a:rPr>
              <a:t>label </a:t>
            </a:r>
            <a:r>
              <a:rPr lang="en-US" altLang="zh-CN" b="1" dirty="0" smtClean="0">
                <a:latin typeface="等线" panose="02010600030101010101" pitchFamily="2" charset="-122"/>
                <a:ea typeface="等线" panose="02010600030101010101" pitchFamily="2" charset="-122"/>
              </a:rPr>
              <a:t>l</a:t>
            </a:r>
            <a:r>
              <a:rPr lang="zh-CN" altLang="en-US" dirty="0" smtClean="0">
                <a:latin typeface="等线" panose="02010600030101010101" pitchFamily="2" charset="-122"/>
                <a:ea typeface="等线" panose="02010600030101010101" pitchFamily="2" charset="-122"/>
              </a:rPr>
              <a:t>作为额外的文本模态，引入</a:t>
            </a:r>
            <a:r>
              <a:rPr lang="en-US" altLang="zh-CN" dirty="0" smtClean="0">
                <a:latin typeface="等线" panose="02010600030101010101" pitchFamily="2" charset="-122"/>
                <a:ea typeface="等线" panose="02010600030101010101" pitchFamily="2" charset="-122"/>
              </a:rPr>
              <a:t>self-attention</a:t>
            </a:r>
            <a:r>
              <a:rPr lang="zh-CN" altLang="en-US" dirty="0" smtClean="0">
                <a:latin typeface="等线" panose="02010600030101010101" pitchFamily="2" charset="-122"/>
                <a:ea typeface="等线" panose="02010600030101010101" pitchFamily="2" charset="-122"/>
              </a:rPr>
              <a:t>和</a:t>
            </a:r>
            <a:r>
              <a:rPr lang="en-US" altLang="zh-CN" dirty="0" smtClean="0">
                <a:latin typeface="等线" panose="02010600030101010101" pitchFamily="2" charset="-122"/>
                <a:ea typeface="等线" panose="02010600030101010101" pitchFamily="2" charset="-122"/>
              </a:rPr>
              <a:t>cross-attention</a:t>
            </a:r>
            <a:r>
              <a:rPr lang="zh-CN" altLang="en-US" dirty="0">
                <a:latin typeface="等线" panose="02010600030101010101" pitchFamily="2" charset="-122"/>
                <a:ea typeface="等线" panose="02010600030101010101" pitchFamily="2" charset="-122"/>
              </a:rPr>
              <a:t>进一步融合，相当于用</a:t>
            </a:r>
            <a:r>
              <a:rPr lang="zh-CN" altLang="en-US" dirty="0" smtClean="0">
                <a:latin typeface="等线" panose="02010600030101010101" pitchFamily="2" charset="-122"/>
                <a:ea typeface="等线" panose="02010600030101010101" pitchFamily="2" charset="-122"/>
              </a:rPr>
              <a:t>空间信息</a:t>
            </a:r>
            <a:r>
              <a:rPr lang="en-US" altLang="zh-CN" b="1" dirty="0" smtClean="0">
                <a:latin typeface="等线" panose="02010600030101010101" pitchFamily="2" charset="-122"/>
                <a:ea typeface="等线" panose="02010600030101010101" pitchFamily="2" charset="-122"/>
              </a:rPr>
              <a:t>s</a:t>
            </a:r>
            <a:r>
              <a:rPr lang="zh-CN" altLang="en-US" dirty="0" smtClean="0">
                <a:latin typeface="等线" panose="02010600030101010101" pitchFamily="2" charset="-122"/>
                <a:ea typeface="等线" panose="02010600030101010101" pitchFamily="2" charset="-122"/>
              </a:rPr>
              <a:t>和</a:t>
            </a:r>
            <a:r>
              <a:rPr lang="zh-CN" altLang="en-US" dirty="0">
                <a:latin typeface="等线" panose="02010600030101010101" pitchFamily="2" charset="-122"/>
                <a:ea typeface="等线" panose="02010600030101010101" pitchFamily="2" charset="-122"/>
              </a:rPr>
              <a:t>视觉</a:t>
            </a:r>
            <a:r>
              <a:rPr lang="zh-CN" altLang="en-US" dirty="0" smtClean="0">
                <a:latin typeface="等线" panose="02010600030101010101" pitchFamily="2" charset="-122"/>
                <a:ea typeface="等线" panose="02010600030101010101" pitchFamily="2" charset="-122"/>
              </a:rPr>
              <a:t>信息</a:t>
            </a:r>
            <a:r>
              <a:rPr lang="en-US" altLang="zh-CN" b="1" dirty="0" smtClean="0">
                <a:latin typeface="等线" panose="02010600030101010101" pitchFamily="2" charset="-122"/>
                <a:ea typeface="等线" panose="02010600030101010101" pitchFamily="2" charset="-122"/>
              </a:rPr>
              <a:t>v</a:t>
            </a:r>
            <a:r>
              <a:rPr lang="zh-CN" altLang="en-US" dirty="0" smtClean="0">
                <a:latin typeface="等线" panose="02010600030101010101" pitchFamily="2" charset="-122"/>
                <a:ea typeface="等线" panose="02010600030101010101" pitchFamily="2" charset="-122"/>
              </a:rPr>
              <a:t>对</a:t>
            </a:r>
            <a:r>
              <a:rPr lang="zh-CN" altLang="en-US" dirty="0">
                <a:latin typeface="等线" panose="02010600030101010101" pitchFamily="2" charset="-122"/>
                <a:ea typeface="等线" panose="02010600030101010101" pitchFamily="2" charset="-122"/>
              </a:rPr>
              <a:t>初始检测出的</a:t>
            </a:r>
            <a:r>
              <a:rPr lang="en-US" altLang="zh-CN" dirty="0">
                <a:latin typeface="等线" panose="02010600030101010101" pitchFamily="2" charset="-122"/>
                <a:ea typeface="等线" panose="02010600030101010101" pitchFamily="2" charset="-122"/>
              </a:rPr>
              <a:t>object class</a:t>
            </a:r>
            <a:r>
              <a:rPr lang="zh-CN" altLang="en-US" dirty="0">
                <a:latin typeface="等线" panose="02010600030101010101" pitchFamily="2" charset="-122"/>
                <a:ea typeface="等线" panose="02010600030101010101" pitchFamily="2" charset="-122"/>
              </a:rPr>
              <a:t>作修正</a:t>
            </a:r>
          </a:p>
        </p:txBody>
      </p:sp>
      <p:sp>
        <p:nvSpPr>
          <p:cNvPr id="9" name="文本框 8"/>
          <p:cNvSpPr txBox="1"/>
          <p:nvPr/>
        </p:nvSpPr>
        <p:spPr>
          <a:xfrm>
            <a:off x="640800" y="928800"/>
            <a:ext cx="1742400" cy="646331"/>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Encoder </a:t>
            </a:r>
          </a:p>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6199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7501" y="4814103"/>
            <a:ext cx="10336499" cy="923330"/>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部署多个</a:t>
            </a:r>
            <a:r>
              <a:rPr lang="zh-CN" altLang="en-US" dirty="0">
                <a:latin typeface="等线" panose="02010600030101010101" pitchFamily="2" charset="-122"/>
                <a:ea typeface="等线" panose="02010600030101010101" pitchFamily="2" charset="-122"/>
              </a:rPr>
              <a:t>分类器，这些</a:t>
            </a:r>
            <a:r>
              <a:rPr lang="zh-CN" altLang="en-US" dirty="0" smtClean="0">
                <a:latin typeface="等线" panose="02010600030101010101" pitchFamily="2" charset="-122"/>
                <a:ea typeface="等线" panose="02010600030101010101" pitchFamily="2" charset="-122"/>
              </a:rPr>
              <a:t>分类器专注于区分</a:t>
            </a:r>
            <a:r>
              <a:rPr lang="zh-CN" altLang="en-US" dirty="0">
                <a:latin typeface="等线" panose="02010600030101010101" pitchFamily="2" charset="-122"/>
                <a:ea typeface="等线" panose="02010600030101010101" pitchFamily="2" charset="-122"/>
              </a:rPr>
              <a:t>不同的谓词子集，</a:t>
            </a:r>
            <a:r>
              <a:rPr lang="zh-CN" altLang="en-US" dirty="0" smtClean="0">
                <a:latin typeface="等线" panose="02010600030101010101" pitchFamily="2" charset="-122"/>
                <a:ea typeface="等线" panose="02010600030101010101" pitchFamily="2" charset="-122"/>
              </a:rPr>
              <a:t>并协同使用这些分类器。</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整体</a:t>
            </a:r>
            <a:r>
              <a:rPr lang="zh-CN" altLang="en-US" dirty="0">
                <a:latin typeface="等线" panose="02010600030101010101" pitchFamily="2" charset="-122"/>
                <a:ea typeface="等线" panose="02010600030101010101" pitchFamily="2" charset="-122"/>
              </a:rPr>
              <a:t>分为四</a:t>
            </a:r>
            <a:r>
              <a:rPr lang="zh-CN" altLang="en-US" dirty="0" smtClean="0">
                <a:latin typeface="等线" panose="02010600030101010101" pitchFamily="2" charset="-122"/>
                <a:ea typeface="等线" panose="02010600030101010101" pitchFamily="2" charset="-122"/>
              </a:rPr>
              <a:t>步：数据分组、数据平衡、预测、</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优化</a:t>
            </a:r>
            <a:endParaRPr lang="zh-CN" altLang="en-US"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610848" y="1404772"/>
            <a:ext cx="10794638" cy="3013590"/>
          </a:xfrm>
          <a:prstGeom prst="rect">
            <a:avLst/>
          </a:prstGeom>
        </p:spPr>
      </p:pic>
      <p:sp>
        <p:nvSpPr>
          <p:cNvPr id="9" name="文本框 8"/>
          <p:cNvSpPr txBox="1"/>
          <p:nvPr/>
        </p:nvSpPr>
        <p:spPr>
          <a:xfrm>
            <a:off x="640800" y="928800"/>
            <a:ext cx="5212800" cy="369332"/>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Decoder &amp; Group </a:t>
            </a:r>
            <a:r>
              <a:rPr lang="en-US" altLang="zh-CN" dirty="0">
                <a:latin typeface="等线" panose="02010600030101010101" pitchFamily="2" charset="-122"/>
                <a:ea typeface="等线" panose="02010600030101010101" pitchFamily="2" charset="-122"/>
              </a:rPr>
              <a:t>Collaborative </a:t>
            </a:r>
            <a:r>
              <a:rPr lang="en-US" altLang="zh-CN" dirty="0" smtClean="0">
                <a:latin typeface="等线" panose="02010600030101010101" pitchFamily="2" charset="-122"/>
                <a:ea typeface="等线" panose="02010600030101010101" pitchFamily="2" charset="-122"/>
              </a:rPr>
              <a:t>Learning</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3529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48000" y="987245"/>
            <a:ext cx="5212800" cy="3416320"/>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Predicate class grouping</a:t>
            </a:r>
            <a:r>
              <a:rPr lang="zh-CN" altLang="en-US" dirty="0" smtClean="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为每个分类器分配较为平衡的训练数据</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a:latin typeface="等线" panose="02010600030101010101" pitchFamily="2" charset="-122"/>
                <a:ea typeface="等线" panose="02010600030101010101" pitchFamily="2" charset="-122"/>
              </a:rPr>
              <a:t>按样本</a:t>
            </a:r>
            <a:r>
              <a:rPr lang="zh-CN" altLang="en-US" dirty="0" smtClean="0">
                <a:latin typeface="等线" panose="02010600030101010101" pitchFamily="2" charset="-122"/>
                <a:ea typeface="等线" panose="02010600030101010101" pitchFamily="2" charset="-122"/>
              </a:rPr>
              <a:t>数量对所有谓词从多到少排序</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a:latin typeface="等线" panose="02010600030101010101" pitchFamily="2" charset="-122"/>
                <a:ea typeface="等线" panose="02010600030101010101" pitchFamily="2" charset="-122"/>
              </a:rPr>
              <a:t>按阈值分组：确保对于第</a:t>
            </a:r>
            <a:r>
              <a:rPr lang="en-US" altLang="zh-CN" dirty="0">
                <a:latin typeface="等线" panose="02010600030101010101" pitchFamily="2" charset="-122"/>
                <a:ea typeface="等线" panose="02010600030101010101" pitchFamily="2" charset="-122"/>
              </a:rPr>
              <a:t>k</a:t>
            </a:r>
            <a:r>
              <a:rPr lang="zh-CN" altLang="en-US" dirty="0">
                <a:latin typeface="等线" panose="02010600030101010101" pitchFamily="2" charset="-122"/>
                <a:ea typeface="等线" panose="02010600030101010101" pitchFamily="2" charset="-122"/>
              </a:rPr>
              <a:t>个组 </a:t>
            </a:r>
            <a:r>
              <a:rPr lang="en-US" altLang="zh-CN" dirty="0" err="1">
                <a:latin typeface="等线" panose="02010600030101010101" pitchFamily="2" charset="-122"/>
                <a:ea typeface="等线" panose="02010600030101010101" pitchFamily="2" charset="-122"/>
              </a:rPr>
              <a:t>Pk</a:t>
            </a:r>
            <a:r>
              <a:rPr lang="zh-CN" altLang="en-US" dirty="0">
                <a:latin typeface="等线" panose="02010600030101010101" pitchFamily="2" charset="-122"/>
                <a:ea typeface="等线" panose="02010600030101010101" pitchFamily="2" charset="-122"/>
              </a:rPr>
              <a:t>，训练样本中的</a:t>
            </a:r>
            <a:r>
              <a:rPr lang="zh-CN" altLang="en-US" dirty="0">
                <a:solidFill>
                  <a:srgbClr val="FF0000"/>
                </a:solidFill>
                <a:latin typeface="等线" panose="02010600030101010101" pitchFamily="2" charset="-122"/>
                <a:ea typeface="等线" panose="02010600030101010101" pitchFamily="2" charset="-122"/>
              </a:rPr>
              <a:t>最多一类的</a:t>
            </a:r>
            <a:r>
              <a:rPr lang="zh-CN" altLang="en-US" dirty="0" smtClean="0">
                <a:solidFill>
                  <a:srgbClr val="FF0000"/>
                </a:solidFill>
                <a:latin typeface="等线" panose="02010600030101010101" pitchFamily="2" charset="-122"/>
                <a:ea typeface="等线" panose="02010600030101010101" pitchFamily="2" charset="-122"/>
              </a:rPr>
              <a:t>数量不</a:t>
            </a:r>
            <a:r>
              <a:rPr lang="zh-CN" altLang="en-US" dirty="0">
                <a:solidFill>
                  <a:srgbClr val="FF0000"/>
                </a:solidFill>
                <a:latin typeface="等线" panose="02010600030101010101" pitchFamily="2" charset="-122"/>
                <a:ea typeface="等线" panose="02010600030101010101" pitchFamily="2" charset="-122"/>
              </a:rPr>
              <a:t>超过最少一类数量的 </a:t>
            </a:r>
            <a:r>
              <a:rPr lang="en-US" altLang="zh-CN" dirty="0">
                <a:solidFill>
                  <a:srgbClr val="FF0000"/>
                </a:solidFill>
                <a:latin typeface="等线" panose="02010600030101010101" pitchFamily="2" charset="-122"/>
                <a:ea typeface="等线" panose="02010600030101010101" pitchFamily="2" charset="-122"/>
              </a:rPr>
              <a:t>μ </a:t>
            </a:r>
            <a:r>
              <a:rPr lang="zh-CN" altLang="en-US" dirty="0">
                <a:solidFill>
                  <a:srgbClr val="FF0000"/>
                </a:solidFill>
                <a:latin typeface="等线" panose="02010600030101010101" pitchFamily="2" charset="-122"/>
                <a:ea typeface="等线" panose="02010600030101010101" pitchFamily="2" charset="-122"/>
              </a:rPr>
              <a:t>倍</a:t>
            </a:r>
            <a:r>
              <a:rPr lang="zh-CN" altLang="en-US" dirty="0">
                <a:latin typeface="等线" panose="02010600030101010101" pitchFamily="2" charset="-122"/>
                <a:ea typeface="等线" panose="02010600030101010101" pitchFamily="2" charset="-122"/>
              </a:rPr>
              <a:t>，因此 </a:t>
            </a:r>
            <a:r>
              <a:rPr lang="en-US" altLang="zh-CN" dirty="0" err="1">
                <a:latin typeface="等线" panose="02010600030101010101" pitchFamily="2" charset="-122"/>
                <a:ea typeface="等线" panose="02010600030101010101" pitchFamily="2" charset="-122"/>
              </a:rPr>
              <a:t>Pk</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中的谓词将保持一个相对均衡的数量（阈值</a:t>
            </a:r>
            <a:r>
              <a:rPr lang="en-US" altLang="zh-CN" dirty="0">
                <a:latin typeface="等线" panose="02010600030101010101" pitchFamily="2" charset="-122"/>
                <a:ea typeface="等线" panose="02010600030101010101" pitchFamily="2" charset="-122"/>
              </a:rPr>
              <a:t>μ=4</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smtClean="0">
                <a:latin typeface="等线" panose="02010600030101010101" pitchFamily="2" charset="-122"/>
                <a:ea typeface="等线" panose="02010600030101010101" pitchFamily="2" charset="-122"/>
              </a:rPr>
              <a:t>为一组分类器设置</a:t>
            </a:r>
            <a:r>
              <a:rPr lang="zh-CN" altLang="en-US" dirty="0" smtClean="0">
                <a:solidFill>
                  <a:srgbClr val="FF0000"/>
                </a:solidFill>
                <a:latin typeface="等线" panose="02010600030101010101" pitchFamily="2" charset="-122"/>
                <a:ea typeface="等线" panose="02010600030101010101" pitchFamily="2" charset="-122"/>
              </a:rPr>
              <a:t>递增</a:t>
            </a:r>
            <a:r>
              <a:rPr lang="zh-CN" altLang="en-US" dirty="0" smtClean="0">
                <a:latin typeface="等线" panose="02010600030101010101" pitchFamily="2" charset="-122"/>
                <a:ea typeface="等线" panose="02010600030101010101" pitchFamily="2" charset="-122"/>
              </a:rPr>
              <a:t>的分类空间。</a:t>
            </a:r>
            <a:endParaRPr lang="en-US" altLang="zh-CN" dirty="0" smtClean="0">
              <a:latin typeface="等线" panose="02010600030101010101" pitchFamily="2" charset="-122"/>
              <a:ea typeface="等线" panose="02010600030101010101" pitchFamily="2" charset="-122"/>
            </a:endParaRPr>
          </a:p>
          <a:p>
            <a:pPr marL="342900" indent="-342900">
              <a:buFont typeface="+mj-ea"/>
              <a:buAutoNum type="circleNumDbPlain"/>
            </a:pPr>
            <a:r>
              <a:rPr lang="zh-CN" altLang="en-US" dirty="0" smtClean="0">
                <a:latin typeface="等线" panose="02010600030101010101" pitchFamily="2" charset="-122"/>
                <a:ea typeface="等线" panose="02010600030101010101" pitchFamily="2" charset="-122"/>
              </a:rPr>
              <a:t>除</a:t>
            </a:r>
            <a:r>
              <a:rPr lang="zh-CN" altLang="en-US" dirty="0">
                <a:latin typeface="等线" panose="02010600030101010101" pitchFamily="2" charset="-122"/>
                <a:ea typeface="等线" panose="02010600030101010101" pitchFamily="2" charset="-122"/>
              </a:rPr>
              <a:t>第一个分类器外，其他分类器应</a:t>
            </a:r>
            <a:r>
              <a:rPr lang="zh-CN" altLang="en-US" dirty="0">
                <a:solidFill>
                  <a:srgbClr val="FF0000"/>
                </a:solidFill>
                <a:latin typeface="等线" panose="02010600030101010101" pitchFamily="2" charset="-122"/>
                <a:ea typeface="等线" panose="02010600030101010101" pitchFamily="2" charset="-122"/>
              </a:rPr>
              <a:t>同时识别先前组和当前组的</a:t>
            </a:r>
            <a:r>
              <a:rPr lang="zh-CN" altLang="en-US" dirty="0" smtClean="0">
                <a:solidFill>
                  <a:srgbClr val="FF0000"/>
                </a:solidFill>
                <a:latin typeface="等线" panose="02010600030101010101" pitchFamily="2" charset="-122"/>
                <a:ea typeface="等线" panose="02010600030101010101" pitchFamily="2" charset="-122"/>
              </a:rPr>
              <a:t>谓词</a:t>
            </a:r>
            <a:r>
              <a:rPr lang="zh-CN" altLang="en-US" dirty="0" smtClean="0">
                <a:latin typeface="等线" panose="02010600030101010101" pitchFamily="2" charset="-122"/>
                <a:ea typeface="等线" panose="02010600030101010101" pitchFamily="2" charset="-122"/>
              </a:rPr>
              <a:t>，最后</a:t>
            </a:r>
            <a:r>
              <a:rPr lang="zh-CN" altLang="en-US" dirty="0">
                <a:latin typeface="等线" panose="02010600030101010101" pitchFamily="2" charset="-122"/>
                <a:ea typeface="等线" panose="02010600030101010101" pitchFamily="2" charset="-122"/>
              </a:rPr>
              <a:t>一个分类器用来实现最终的推理。</a:t>
            </a:r>
          </a:p>
        </p:txBody>
      </p:sp>
      <p:pic>
        <p:nvPicPr>
          <p:cNvPr id="3" name="图片 2"/>
          <p:cNvPicPr>
            <a:picLocks noChangeAspect="1"/>
          </p:cNvPicPr>
          <p:nvPr/>
        </p:nvPicPr>
        <p:blipFill>
          <a:blip r:embed="rId3"/>
          <a:stretch>
            <a:fillRect/>
          </a:stretch>
        </p:blipFill>
        <p:spPr>
          <a:xfrm>
            <a:off x="6707962" y="1086796"/>
            <a:ext cx="3868425" cy="2136925"/>
          </a:xfrm>
          <a:prstGeom prst="rect">
            <a:avLst/>
          </a:prstGeom>
        </p:spPr>
      </p:pic>
      <p:pic>
        <p:nvPicPr>
          <p:cNvPr id="4" name="图片 3"/>
          <p:cNvPicPr>
            <a:picLocks noChangeAspect="1"/>
          </p:cNvPicPr>
          <p:nvPr/>
        </p:nvPicPr>
        <p:blipFill>
          <a:blip r:embed="rId4"/>
          <a:stretch>
            <a:fillRect/>
          </a:stretch>
        </p:blipFill>
        <p:spPr>
          <a:xfrm>
            <a:off x="6707961" y="3437452"/>
            <a:ext cx="4201581" cy="2682548"/>
          </a:xfrm>
          <a:prstGeom prst="rect">
            <a:avLst/>
          </a:prstGeom>
        </p:spPr>
      </p:pic>
      <p:sp>
        <p:nvSpPr>
          <p:cNvPr id="5" name="文本框 4"/>
          <p:cNvSpPr txBox="1"/>
          <p:nvPr/>
        </p:nvSpPr>
        <p:spPr>
          <a:xfrm>
            <a:off x="1879200" y="4969655"/>
            <a:ext cx="2145600" cy="1077218"/>
          </a:xfrm>
          <a:prstGeom prst="rect">
            <a:avLst/>
          </a:prstGeom>
          <a:noFill/>
        </p:spPr>
        <p:txBody>
          <a:bodyPr wrap="square" rtlCol="0">
            <a:spAutoFit/>
          </a:bodyPr>
          <a:lstStyle/>
          <a:p>
            <a:r>
              <a:rPr lang="zh-CN" altLang="en-US" sz="1600" dirty="0" smtClean="0">
                <a:latin typeface="等线" panose="02010600030101010101" pitchFamily="2" charset="-122"/>
                <a:ea typeface="等线" panose="02010600030101010101" pitchFamily="2" charset="-122"/>
              </a:rPr>
              <a:t>分类器</a:t>
            </a:r>
            <a:r>
              <a:rPr lang="en-US" altLang="zh-CN" sz="1600" dirty="0" smtClean="0">
                <a:latin typeface="等线" panose="02010600030101010101" pitchFamily="2" charset="-122"/>
                <a:ea typeface="等线" panose="02010600030101010101" pitchFamily="2" charset="-122"/>
              </a:rPr>
              <a:t>1</a:t>
            </a:r>
            <a:r>
              <a:rPr lang="zh-CN" altLang="en-US" sz="1600" dirty="0" smtClean="0">
                <a:latin typeface="等线" panose="02010600030101010101" pitchFamily="2" charset="-122"/>
                <a:ea typeface="等线" panose="02010600030101010101" pitchFamily="2" charset="-122"/>
              </a:rPr>
              <a:t>：</a:t>
            </a:r>
            <a:r>
              <a:rPr lang="en-US" altLang="zh-CN" sz="1600" dirty="0" smtClean="0">
                <a:latin typeface="等线" panose="02010600030101010101" pitchFamily="2" charset="-122"/>
                <a:ea typeface="等线" panose="02010600030101010101" pitchFamily="2" charset="-122"/>
              </a:rPr>
              <a:t>P1</a:t>
            </a:r>
          </a:p>
          <a:p>
            <a:r>
              <a:rPr lang="zh-CN" altLang="en-US" sz="1600" dirty="0" smtClean="0">
                <a:latin typeface="等线" panose="02010600030101010101" pitchFamily="2" charset="-122"/>
                <a:ea typeface="等线" panose="02010600030101010101" pitchFamily="2" charset="-122"/>
              </a:rPr>
              <a:t>分类器</a:t>
            </a:r>
            <a:r>
              <a:rPr lang="en-US" altLang="zh-CN" sz="1600" dirty="0" smtClean="0">
                <a:latin typeface="等线" panose="02010600030101010101" pitchFamily="2" charset="-122"/>
                <a:ea typeface="等线" panose="02010600030101010101" pitchFamily="2" charset="-122"/>
              </a:rPr>
              <a:t>2</a:t>
            </a:r>
            <a:r>
              <a:rPr lang="zh-CN" altLang="en-US" sz="1600" dirty="0" smtClean="0">
                <a:latin typeface="等线" panose="02010600030101010101" pitchFamily="2" charset="-122"/>
                <a:ea typeface="等线" panose="02010600030101010101" pitchFamily="2" charset="-122"/>
              </a:rPr>
              <a:t>：</a:t>
            </a:r>
            <a:r>
              <a:rPr lang="en-US" altLang="zh-CN" sz="1600" dirty="0" smtClean="0">
                <a:latin typeface="等线" panose="02010600030101010101" pitchFamily="2" charset="-122"/>
                <a:ea typeface="等线" panose="02010600030101010101" pitchFamily="2" charset="-122"/>
              </a:rPr>
              <a:t>P1+P2</a:t>
            </a:r>
            <a:endParaRPr lang="en-US" altLang="zh-CN" sz="1600" dirty="0">
              <a:latin typeface="等线" panose="02010600030101010101" pitchFamily="2" charset="-122"/>
              <a:ea typeface="等线" panose="02010600030101010101" pitchFamily="2" charset="-122"/>
            </a:endParaRPr>
          </a:p>
          <a:p>
            <a:r>
              <a:rPr lang="zh-CN" altLang="en-US" sz="1600" dirty="0" smtClean="0">
                <a:latin typeface="等线" panose="02010600030101010101" pitchFamily="2" charset="-122"/>
                <a:ea typeface="等线" panose="02010600030101010101" pitchFamily="2" charset="-122"/>
              </a:rPr>
              <a:t>分类器</a:t>
            </a:r>
            <a:r>
              <a:rPr lang="en-US" altLang="zh-CN" sz="1600" dirty="0" smtClean="0">
                <a:latin typeface="等线" panose="02010600030101010101" pitchFamily="2" charset="-122"/>
                <a:ea typeface="等线" panose="02010600030101010101" pitchFamily="2" charset="-122"/>
              </a:rPr>
              <a:t>3</a:t>
            </a:r>
            <a:r>
              <a:rPr lang="zh-CN" altLang="en-US" sz="1600" dirty="0" smtClean="0">
                <a:latin typeface="等线" panose="02010600030101010101" pitchFamily="2" charset="-122"/>
                <a:ea typeface="等线" panose="02010600030101010101" pitchFamily="2" charset="-122"/>
              </a:rPr>
              <a:t>：</a:t>
            </a:r>
            <a:r>
              <a:rPr lang="en-US" altLang="zh-CN" sz="1600" dirty="0" smtClean="0">
                <a:latin typeface="等线" panose="02010600030101010101" pitchFamily="2" charset="-122"/>
                <a:ea typeface="等线" panose="02010600030101010101" pitchFamily="2" charset="-122"/>
              </a:rPr>
              <a:t>P1+P2+P3</a:t>
            </a:r>
            <a:endParaRPr lang="en-US" altLang="zh-CN" sz="1600" dirty="0">
              <a:latin typeface="等线" panose="02010600030101010101" pitchFamily="2" charset="-122"/>
              <a:ea typeface="等线" panose="02010600030101010101" pitchFamily="2" charset="-122"/>
            </a:endParaRPr>
          </a:p>
          <a:p>
            <a:r>
              <a:rPr lang="en-US" altLang="zh-CN" sz="1600" dirty="0" smtClean="0">
                <a:latin typeface="等线" panose="02010600030101010101" pitchFamily="2" charset="-122"/>
                <a:ea typeface="等线" panose="02010600030101010101" pitchFamily="2" charset="-122"/>
              </a:rPr>
              <a:t>……</a:t>
            </a:r>
            <a:endParaRPr lang="zh-CN" altLang="en-US"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5955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64000" y="1059245"/>
            <a:ext cx="5212800" cy="3416320"/>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Balanced Sample </a:t>
            </a:r>
            <a:r>
              <a:rPr lang="en-US" altLang="zh-CN" dirty="0" smtClean="0">
                <a:latin typeface="等线" panose="02010600030101010101" pitchFamily="2" charset="-122"/>
                <a:ea typeface="等线" panose="02010600030101010101" pitchFamily="2" charset="-122"/>
              </a:rPr>
              <a:t>Preparation</a:t>
            </a:r>
            <a:r>
              <a:rPr lang="zh-CN" altLang="en-US" dirty="0" smtClean="0">
                <a:latin typeface="等线" panose="02010600030101010101" pitchFamily="2" charset="-122"/>
                <a:ea typeface="等线" panose="02010600030101010101" pitchFamily="2" charset="-122"/>
              </a:rPr>
              <a:t>：重采样</a:t>
            </a:r>
            <a:r>
              <a:rPr lang="zh-CN" altLang="en-US" dirty="0">
                <a:latin typeface="等线" panose="02010600030101010101" pitchFamily="2" charset="-122"/>
                <a:ea typeface="等线" panose="02010600030101010101" pitchFamily="2" charset="-122"/>
              </a:rPr>
              <a:t>进一步使训练数据更</a:t>
            </a:r>
            <a:r>
              <a:rPr lang="zh-CN" altLang="en-US" dirty="0" smtClean="0">
                <a:latin typeface="等线" panose="02010600030101010101" pitchFamily="2" charset="-122"/>
                <a:ea typeface="等线" panose="02010600030101010101" pitchFamily="2" charset="-122"/>
              </a:rPr>
              <a:t>均衡，保证每个分类器对新数据</a:t>
            </a:r>
            <a:r>
              <a:rPr lang="zh-CN" altLang="en-US" dirty="0">
                <a:latin typeface="等线" panose="02010600030101010101" pitchFamily="2" charset="-122"/>
                <a:ea typeface="等线" panose="02010600030101010101" pitchFamily="2" charset="-122"/>
              </a:rPr>
              <a:t>的识别能力</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由于每个分类器都会包含大量的之前分类器的训练实例，如果原封不动训练，学习到的还是分组的长尾分布</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采用中</a:t>
            </a:r>
            <a:r>
              <a:rPr lang="zh-CN" altLang="en-US" dirty="0">
                <a:latin typeface="等线" panose="02010600030101010101" pitchFamily="2" charset="-122"/>
                <a:ea typeface="等线" panose="02010600030101010101" pitchFamily="2" charset="-122"/>
              </a:rPr>
              <a:t>值</a:t>
            </a:r>
            <a:r>
              <a:rPr lang="zh-CN" altLang="en-US" dirty="0" smtClean="0">
                <a:latin typeface="等线" panose="02010600030101010101" pitchFamily="2" charset="-122"/>
                <a:ea typeface="等线" panose="02010600030101010101" pitchFamily="2" charset="-122"/>
              </a:rPr>
              <a:t>重采样策略，</a:t>
            </a:r>
            <a:r>
              <a:rPr lang="zh-CN" altLang="en-US" dirty="0">
                <a:latin typeface="等线" panose="02010600030101010101" pitchFamily="2" charset="-122"/>
                <a:ea typeface="等线" panose="02010600030101010101" pitchFamily="2" charset="-122"/>
              </a:rPr>
              <a:t>每个分类器</a:t>
            </a:r>
            <a:r>
              <a:rPr lang="zh-CN" altLang="en-US" dirty="0" smtClean="0">
                <a:latin typeface="等线" panose="02010600030101010101" pitchFamily="2" charset="-122"/>
                <a:ea typeface="等线" panose="02010600030101010101" pitchFamily="2" charset="-122"/>
              </a:rPr>
              <a:t>空间的谓词按</a:t>
            </a:r>
            <a:r>
              <a:rPr lang="zh-CN" altLang="en-US" dirty="0">
                <a:latin typeface="等线" panose="02010600030101010101" pitchFamily="2" charset="-122"/>
                <a:ea typeface="等线" panose="02010600030101010101" pitchFamily="2" charset="-122"/>
              </a:rPr>
              <a:t>数量排序，取最中间</a:t>
            </a:r>
            <a:r>
              <a:rPr lang="zh-CN" altLang="en-US" dirty="0" smtClean="0">
                <a:latin typeface="等线" panose="02010600030101010101" pitchFamily="2" charset="-122"/>
                <a:ea typeface="等线" panose="02010600030101010101" pitchFamily="2" charset="-122"/>
              </a:rPr>
              <a:t>的那个类别</a:t>
            </a:r>
            <a:r>
              <a:rPr lang="zh-CN" altLang="en-US" dirty="0">
                <a:latin typeface="等线" panose="02010600030101010101" pitchFamily="2" charset="-122"/>
                <a:ea typeface="等线" panose="02010600030101010101" pitchFamily="2" charset="-122"/>
              </a:rPr>
              <a:t>的数量为中值，超过中值的会被缩小，小于中值的保留数量</a:t>
            </a:r>
            <a:r>
              <a:rPr lang="zh-CN" altLang="en-US" dirty="0" smtClean="0">
                <a:latin typeface="等线" panose="02010600030101010101" pitchFamily="2" charset="-122"/>
                <a:ea typeface="等线" panose="02010600030101010101" pitchFamily="2" charset="-122"/>
              </a:rPr>
              <a:t>不变。（</a:t>
            </a:r>
            <a:r>
              <a:rPr lang="zh-CN" altLang="en-US" dirty="0" smtClean="0">
                <a:solidFill>
                  <a:srgbClr val="FF0000"/>
                </a:solidFill>
                <a:latin typeface="等线" panose="02010600030101010101" pitchFamily="2" charset="-122"/>
                <a:ea typeface="等线" panose="02010600030101010101" pitchFamily="2" charset="-122"/>
              </a:rPr>
              <a:t>相当于基于一个阈值对每组的头部数据加惩罚</a:t>
            </a:r>
            <a:r>
              <a:rPr lang="zh-CN" altLang="en-US" dirty="0" smtClean="0">
                <a:latin typeface="等线" panose="02010600030101010101" pitchFamily="2" charset="-122"/>
                <a:ea typeface="等线" panose="02010600030101010101" pitchFamily="2" charset="-122"/>
              </a:rPr>
              <a:t>）</a:t>
            </a:r>
            <a:endParaRPr lang="zh-CN" altLang="en-US"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1034137" y="4824000"/>
            <a:ext cx="4932517" cy="1040287"/>
          </a:xfrm>
          <a:prstGeom prst="rect">
            <a:avLst/>
          </a:prstGeom>
        </p:spPr>
      </p:pic>
      <p:sp>
        <p:nvSpPr>
          <p:cNvPr id="7" name="文本框 6"/>
          <p:cNvSpPr txBox="1"/>
          <p:nvPr/>
        </p:nvSpPr>
        <p:spPr>
          <a:xfrm>
            <a:off x="878400" y="6012667"/>
            <a:ext cx="5594400" cy="369332"/>
          </a:xfrm>
          <a:prstGeom prst="rect">
            <a:avLst/>
          </a:prstGeom>
          <a:noFill/>
        </p:spPr>
        <p:txBody>
          <a:bodyPr wrap="square" rtlCol="0">
            <a:spAutoFit/>
          </a:bodyPr>
          <a:lstStyle/>
          <a:p>
            <a:r>
              <a:rPr lang="zh-CN" altLang="en-US" dirty="0" smtClean="0">
                <a:solidFill>
                  <a:srgbClr val="FF0000"/>
                </a:solidFill>
                <a:latin typeface="等线" panose="02010600030101010101" pitchFamily="2" charset="-122"/>
                <a:ea typeface="等线" panose="02010600030101010101" pitchFamily="2" charset="-122"/>
              </a:rPr>
              <a:t>使每个分类器对该组新增的类别学习的最好</a:t>
            </a:r>
            <a:endParaRPr lang="zh-CN" altLang="en-US" dirty="0">
              <a:solidFill>
                <a:srgbClr val="FF0000"/>
              </a:solidFill>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4"/>
          <a:stretch>
            <a:fillRect/>
          </a:stretch>
        </p:blipFill>
        <p:spPr>
          <a:xfrm>
            <a:off x="6688799" y="994414"/>
            <a:ext cx="4599525" cy="2645148"/>
          </a:xfrm>
          <a:prstGeom prst="rect">
            <a:avLst/>
          </a:prstGeom>
        </p:spPr>
      </p:pic>
      <p:pic>
        <p:nvPicPr>
          <p:cNvPr id="4" name="图片 3"/>
          <p:cNvPicPr>
            <a:picLocks noChangeAspect="1"/>
          </p:cNvPicPr>
          <p:nvPr/>
        </p:nvPicPr>
        <p:blipFill>
          <a:blip r:embed="rId5"/>
          <a:stretch>
            <a:fillRect/>
          </a:stretch>
        </p:blipFill>
        <p:spPr>
          <a:xfrm>
            <a:off x="7759836" y="3760911"/>
            <a:ext cx="2457450" cy="1447800"/>
          </a:xfrm>
          <a:prstGeom prst="rect">
            <a:avLst/>
          </a:prstGeom>
        </p:spPr>
      </p:pic>
      <p:pic>
        <p:nvPicPr>
          <p:cNvPr id="5" name="图片 4"/>
          <p:cNvPicPr>
            <a:picLocks noChangeAspect="1"/>
          </p:cNvPicPr>
          <p:nvPr/>
        </p:nvPicPr>
        <p:blipFill>
          <a:blip r:embed="rId6"/>
          <a:stretch>
            <a:fillRect/>
          </a:stretch>
        </p:blipFill>
        <p:spPr>
          <a:xfrm>
            <a:off x="6903900" y="5318562"/>
            <a:ext cx="4648200" cy="495300"/>
          </a:xfrm>
          <a:prstGeom prst="rect">
            <a:avLst/>
          </a:prstGeom>
        </p:spPr>
      </p:pic>
      <p:sp>
        <p:nvSpPr>
          <p:cNvPr id="10" name="文本框 9"/>
          <p:cNvSpPr txBox="1"/>
          <p:nvPr/>
        </p:nvSpPr>
        <p:spPr>
          <a:xfrm>
            <a:off x="8023200" y="5864287"/>
            <a:ext cx="4168800" cy="369332"/>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分类器计算</a:t>
            </a:r>
            <a:r>
              <a:rPr lang="en-US" altLang="zh-CN" dirty="0" err="1" smtClean="0">
                <a:latin typeface="等线" panose="02010600030101010101" pitchFamily="2" charset="-122"/>
                <a:ea typeface="等线" panose="02010600030101010101" pitchFamily="2" charset="-122"/>
              </a:rPr>
              <a:t>logits</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2232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2800" y="1114537"/>
            <a:ext cx="5212800" cy="1477328"/>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两种优化：</a:t>
            </a:r>
            <a:endParaRPr lang="en-US" altLang="zh-CN" dirty="0" smtClean="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smtClean="0">
                <a:latin typeface="等线" panose="02010600030101010101" pitchFamily="2" charset="-122"/>
                <a:ea typeface="等线" panose="02010600030101010101" pitchFamily="2" charset="-122"/>
              </a:rPr>
              <a:t>PCO</a:t>
            </a:r>
            <a:r>
              <a:rPr lang="zh-CN" altLang="en-US" dirty="0">
                <a:latin typeface="等线" panose="02010600030101010101" pitchFamily="2" charset="-122"/>
                <a:ea typeface="等线" panose="02010600030101010101" pitchFamily="2" charset="-122"/>
              </a:rPr>
              <a:t>：并行分类器优化，所有分类器的</a:t>
            </a:r>
            <a:r>
              <a:rPr lang="en-US" altLang="zh-CN" dirty="0" err="1">
                <a:latin typeface="等线" panose="02010600030101010101" pitchFamily="2" charset="-122"/>
                <a:ea typeface="等线" panose="02010600030101010101" pitchFamily="2" charset="-122"/>
              </a:rPr>
              <a:t>CEloss</a:t>
            </a:r>
            <a:r>
              <a:rPr lang="zh-CN" altLang="en-US" dirty="0">
                <a:latin typeface="等线" panose="02010600030101010101" pitchFamily="2" charset="-122"/>
                <a:ea typeface="等线" panose="02010600030101010101" pitchFamily="2" charset="-122"/>
              </a:rPr>
              <a:t>加一起取平均，收集所有分类器的梯度有助于最后一个分类器的收敛</a:t>
            </a:r>
          </a:p>
        </p:txBody>
      </p:sp>
      <p:pic>
        <p:nvPicPr>
          <p:cNvPr id="2" name="图片 1"/>
          <p:cNvPicPr>
            <a:picLocks noChangeAspect="1"/>
          </p:cNvPicPr>
          <p:nvPr/>
        </p:nvPicPr>
        <p:blipFill>
          <a:blip r:embed="rId3"/>
          <a:stretch>
            <a:fillRect/>
          </a:stretch>
        </p:blipFill>
        <p:spPr>
          <a:xfrm>
            <a:off x="6251181" y="1114537"/>
            <a:ext cx="5621281" cy="2391863"/>
          </a:xfrm>
          <a:prstGeom prst="rect">
            <a:avLst/>
          </a:prstGeom>
        </p:spPr>
      </p:pic>
      <p:pic>
        <p:nvPicPr>
          <p:cNvPr id="12" name="图片 11"/>
          <p:cNvPicPr>
            <a:picLocks noChangeAspect="1"/>
          </p:cNvPicPr>
          <p:nvPr/>
        </p:nvPicPr>
        <p:blipFill>
          <a:blip r:embed="rId4"/>
          <a:stretch>
            <a:fillRect/>
          </a:stretch>
        </p:blipFill>
        <p:spPr>
          <a:xfrm>
            <a:off x="1392074" y="2591865"/>
            <a:ext cx="4058325" cy="898729"/>
          </a:xfrm>
          <a:prstGeom prst="rect">
            <a:avLst/>
          </a:prstGeom>
        </p:spPr>
      </p:pic>
      <p:sp>
        <p:nvSpPr>
          <p:cNvPr id="13" name="文本框 12"/>
          <p:cNvSpPr txBox="1"/>
          <p:nvPr/>
        </p:nvSpPr>
        <p:spPr>
          <a:xfrm>
            <a:off x="814836" y="3436711"/>
            <a:ext cx="5212800" cy="1477328"/>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CKD</a:t>
            </a:r>
            <a:r>
              <a:rPr lang="zh-CN" altLang="en-US" dirty="0" smtClean="0">
                <a:latin typeface="等线" panose="02010600030101010101" pitchFamily="2" charset="-122"/>
                <a:ea typeface="等线" panose="02010600030101010101" pitchFamily="2" charset="-122"/>
              </a:rPr>
              <a:t>：分类器间知识蒸馏，</a:t>
            </a:r>
            <a:endParaRPr lang="en-US" altLang="zh-CN" dirty="0" smtClean="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每个分类器都对其分类空间中新加入的一组数据学习到的区分能力更好，</a:t>
            </a:r>
            <a:r>
              <a:rPr lang="en-US" altLang="zh-CN" dirty="0">
                <a:latin typeface="等线" panose="02010600030101010101" pitchFamily="2" charset="-122"/>
                <a:ea typeface="等线" panose="02010600030101010101" pitchFamily="2" charset="-122"/>
              </a:rPr>
              <a:t>CKD</a:t>
            </a:r>
            <a:r>
              <a:rPr lang="zh-CN" altLang="en-US" dirty="0">
                <a:latin typeface="等线" panose="02010600030101010101" pitchFamily="2" charset="-122"/>
                <a:ea typeface="等线" panose="02010600030101010101" pitchFamily="2" charset="-122"/>
              </a:rPr>
              <a:t>用来将每个分类器的预测能力传递给最终分类器</a:t>
            </a:r>
          </a:p>
        </p:txBody>
      </p:sp>
      <p:pic>
        <p:nvPicPr>
          <p:cNvPr id="14" name="图片 13"/>
          <p:cNvPicPr>
            <a:picLocks noChangeAspect="1"/>
          </p:cNvPicPr>
          <p:nvPr/>
        </p:nvPicPr>
        <p:blipFill>
          <a:blip r:embed="rId5"/>
          <a:stretch>
            <a:fillRect/>
          </a:stretch>
        </p:blipFill>
        <p:spPr>
          <a:xfrm>
            <a:off x="1634848" y="4999534"/>
            <a:ext cx="4012914" cy="596204"/>
          </a:xfrm>
          <a:prstGeom prst="rect">
            <a:avLst/>
          </a:prstGeom>
        </p:spPr>
      </p:pic>
      <p:pic>
        <p:nvPicPr>
          <p:cNvPr id="15" name="图片 14"/>
          <p:cNvPicPr>
            <a:picLocks noChangeAspect="1"/>
          </p:cNvPicPr>
          <p:nvPr/>
        </p:nvPicPr>
        <p:blipFill>
          <a:blip r:embed="rId6"/>
          <a:stretch>
            <a:fillRect/>
          </a:stretch>
        </p:blipFill>
        <p:spPr>
          <a:xfrm>
            <a:off x="6768000" y="3863935"/>
            <a:ext cx="4458637" cy="737939"/>
          </a:xfrm>
          <a:prstGeom prst="rect">
            <a:avLst/>
          </a:prstGeom>
        </p:spPr>
      </p:pic>
      <p:pic>
        <p:nvPicPr>
          <p:cNvPr id="16" name="图片 15"/>
          <p:cNvPicPr>
            <a:picLocks noChangeAspect="1"/>
          </p:cNvPicPr>
          <p:nvPr/>
        </p:nvPicPr>
        <p:blipFill>
          <a:blip r:embed="rId7"/>
          <a:stretch>
            <a:fillRect/>
          </a:stretch>
        </p:blipFill>
        <p:spPr>
          <a:xfrm>
            <a:off x="1925998" y="5698073"/>
            <a:ext cx="2764163" cy="588499"/>
          </a:xfrm>
          <a:prstGeom prst="rect">
            <a:avLst/>
          </a:prstGeom>
        </p:spPr>
      </p:pic>
      <p:pic>
        <p:nvPicPr>
          <p:cNvPr id="17" name="图片 16"/>
          <p:cNvPicPr>
            <a:picLocks noChangeAspect="1"/>
          </p:cNvPicPr>
          <p:nvPr/>
        </p:nvPicPr>
        <p:blipFill>
          <a:blip r:embed="rId8"/>
          <a:stretch>
            <a:fillRect/>
          </a:stretch>
        </p:blipFill>
        <p:spPr>
          <a:xfrm>
            <a:off x="2337205" y="6326709"/>
            <a:ext cx="2221013" cy="342173"/>
          </a:xfrm>
          <a:prstGeom prst="rect">
            <a:avLst/>
          </a:prstGeom>
        </p:spPr>
      </p:pic>
      <p:sp>
        <p:nvSpPr>
          <p:cNvPr id="18" name="矩形 17"/>
          <p:cNvSpPr/>
          <p:nvPr/>
        </p:nvSpPr>
        <p:spPr>
          <a:xfrm>
            <a:off x="6899181" y="4959409"/>
            <a:ext cx="3324819" cy="1477328"/>
          </a:xfrm>
          <a:prstGeom prst="rect">
            <a:avLst/>
          </a:prstGeom>
        </p:spPr>
        <p:txBody>
          <a:bodyPr wrap="square">
            <a:spAutoFit/>
          </a:bodyPr>
          <a:lstStyle/>
          <a:p>
            <a:r>
              <a:rPr lang="zh-CN" altLang="en-US" dirty="0">
                <a:latin typeface="等线" panose="02010600030101010101" pitchFamily="2" charset="-122"/>
                <a:ea typeface="等线" panose="02010600030101010101" pitchFamily="2" charset="-122"/>
              </a:rPr>
              <a:t>用后面的分类器只预测之前分类器所含类别的</a:t>
            </a:r>
            <a:r>
              <a:rPr lang="en-US" altLang="zh-CN" dirty="0" err="1">
                <a:latin typeface="等线" panose="02010600030101010101" pitchFamily="2" charset="-122"/>
                <a:ea typeface="等线" panose="02010600030101010101" pitchFamily="2" charset="-122"/>
              </a:rPr>
              <a:t>logit</a:t>
            </a:r>
            <a:r>
              <a:rPr lang="zh-CN" altLang="en-US" dirty="0">
                <a:latin typeface="等线" panose="02010600030101010101" pitchFamily="2" charset="-122"/>
                <a:ea typeface="等线" panose="02010600030101010101" pitchFamily="2" charset="-122"/>
              </a:rPr>
              <a:t>，这样两者维度才一样</a:t>
            </a:r>
            <a:r>
              <a:rPr lang="zh-CN" altLang="en-US" dirty="0" smtClean="0">
                <a:latin typeface="等线" panose="02010600030101010101" pitchFamily="2" charset="-122"/>
                <a:ea typeface="等线" panose="02010600030101010101" pitchFamily="2" charset="-122"/>
              </a:rPr>
              <a:t>，再用</a:t>
            </a:r>
            <a:r>
              <a:rPr lang="en-US" altLang="zh-CN" dirty="0" smtClean="0">
                <a:latin typeface="等线" panose="02010600030101010101" pitchFamily="2" charset="-122"/>
                <a:ea typeface="等线" panose="02010600030101010101" pitchFamily="2" charset="-122"/>
              </a:rPr>
              <a:t>KL</a:t>
            </a:r>
            <a:r>
              <a:rPr lang="zh-CN" altLang="en-US" dirty="0" smtClean="0">
                <a:latin typeface="等线" panose="02010600030101010101" pitchFamily="2" charset="-122"/>
                <a:ea typeface="等线" panose="02010600030101010101" pitchFamily="2" charset="-122"/>
              </a:rPr>
              <a:t>散度。</a:t>
            </a:r>
            <a:r>
              <a:rPr lang="zh-CN" altLang="en-US" dirty="0">
                <a:latin typeface="等线" panose="02010600030101010101" pitchFamily="2" charset="-122"/>
                <a:ea typeface="等线" panose="02010600030101010101" pitchFamily="2" charset="-122"/>
              </a:rPr>
              <a:t>保证了两个分类器在</a:t>
            </a:r>
            <a:r>
              <a:rPr lang="zh-CN" altLang="en-US" dirty="0">
                <a:solidFill>
                  <a:srgbClr val="FF0000"/>
                </a:solidFill>
                <a:latin typeface="等线" panose="02010600030101010101" pitchFamily="2" charset="-122"/>
                <a:ea typeface="等线" panose="02010600030101010101" pitchFamily="2" charset="-122"/>
              </a:rPr>
              <a:t>交集数据</a:t>
            </a:r>
            <a:r>
              <a:rPr lang="zh-CN" altLang="en-US" dirty="0">
                <a:latin typeface="等线" panose="02010600030101010101" pitchFamily="2" charset="-122"/>
                <a:ea typeface="等线" panose="02010600030101010101" pitchFamily="2" charset="-122"/>
              </a:rPr>
              <a:t>上的知识传递</a:t>
            </a:r>
          </a:p>
        </p:txBody>
      </p:sp>
      <p:cxnSp>
        <p:nvCxnSpPr>
          <p:cNvPr id="20" name="直接箭头连接符 19"/>
          <p:cNvCxnSpPr/>
          <p:nvPr/>
        </p:nvCxnSpPr>
        <p:spPr>
          <a:xfrm flipV="1">
            <a:off x="4795200" y="5595738"/>
            <a:ext cx="1972800" cy="4810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65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645919" y="987245"/>
            <a:ext cx="9895841" cy="5698035"/>
          </a:xfrm>
          <a:prstGeom prst="rect">
            <a:avLst/>
          </a:prstGeom>
        </p:spPr>
      </p:pic>
      <p:sp>
        <p:nvSpPr>
          <p:cNvPr id="4" name="矩形 3"/>
          <p:cNvSpPr/>
          <p:nvPr/>
        </p:nvSpPr>
        <p:spPr>
          <a:xfrm>
            <a:off x="346619" y="987245"/>
            <a:ext cx="877163" cy="369332"/>
          </a:xfrm>
          <a:prstGeom prst="rect">
            <a:avLst/>
          </a:prstGeom>
        </p:spPr>
        <p:txBody>
          <a:bodyPr wrap="none">
            <a:spAutoFit/>
          </a:bodyPr>
          <a:lstStyle/>
          <a:p>
            <a:r>
              <a:rPr lang="en-US" altLang="zh-CN" dirty="0">
                <a:latin typeface="等线" panose="02010600030101010101" pitchFamily="2" charset="-122"/>
                <a:ea typeface="等线" panose="02010600030101010101" pitchFamily="2" charset="-122"/>
              </a:rPr>
              <a:t>Results</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5650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358109" y="1112806"/>
            <a:ext cx="4350068" cy="5170836"/>
          </a:xfrm>
          <a:prstGeom prst="rect">
            <a:avLst/>
          </a:prstGeom>
        </p:spPr>
      </p:pic>
      <p:pic>
        <p:nvPicPr>
          <p:cNvPr id="4" name="图片 3"/>
          <p:cNvPicPr>
            <a:picLocks noChangeAspect="1"/>
          </p:cNvPicPr>
          <p:nvPr/>
        </p:nvPicPr>
        <p:blipFill>
          <a:blip r:embed="rId4"/>
          <a:stretch>
            <a:fillRect/>
          </a:stretch>
        </p:blipFill>
        <p:spPr>
          <a:xfrm>
            <a:off x="1169670" y="1112806"/>
            <a:ext cx="4267169" cy="2594610"/>
          </a:xfrm>
          <a:prstGeom prst="rect">
            <a:avLst/>
          </a:prstGeom>
        </p:spPr>
      </p:pic>
      <p:pic>
        <p:nvPicPr>
          <p:cNvPr id="5" name="图片 4"/>
          <p:cNvPicPr>
            <a:picLocks noChangeAspect="1"/>
          </p:cNvPicPr>
          <p:nvPr/>
        </p:nvPicPr>
        <p:blipFill>
          <a:blip r:embed="rId5"/>
          <a:stretch>
            <a:fillRect/>
          </a:stretch>
        </p:blipFill>
        <p:spPr>
          <a:xfrm>
            <a:off x="1223782" y="3892082"/>
            <a:ext cx="4221480" cy="2212013"/>
          </a:xfrm>
          <a:prstGeom prst="rect">
            <a:avLst/>
          </a:prstGeom>
        </p:spPr>
      </p:pic>
      <p:sp>
        <p:nvSpPr>
          <p:cNvPr id="9" name="矩形 8"/>
          <p:cNvSpPr/>
          <p:nvPr/>
        </p:nvSpPr>
        <p:spPr>
          <a:xfrm>
            <a:off x="346619" y="928140"/>
            <a:ext cx="877163" cy="369332"/>
          </a:xfrm>
          <a:prstGeom prst="rect">
            <a:avLst/>
          </a:prstGeom>
        </p:spPr>
        <p:txBody>
          <a:bodyPr wrap="none">
            <a:spAutoFit/>
          </a:bodyPr>
          <a:lstStyle/>
          <a:p>
            <a:r>
              <a:rPr lang="en-US" altLang="zh-CN" dirty="0">
                <a:latin typeface="等线" panose="02010600030101010101" pitchFamily="2" charset="-122"/>
                <a:ea typeface="等线" panose="02010600030101010101" pitchFamily="2" charset="-122"/>
              </a:rPr>
              <a:t>Results</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39753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1509623" cy="584775"/>
          </a:xfrm>
          <a:prstGeom prst="rect">
            <a:avLst/>
          </a:prstGeom>
          <a:noFill/>
        </p:spPr>
        <p:txBody>
          <a:bodyPr wrap="square" rtlCol="0">
            <a:spAutoFit/>
          </a:bodyPr>
          <a:lstStyle/>
          <a:p>
            <a:r>
              <a:rPr lang="en-US" altLang="zh-CN" sz="3200" dirty="0">
                <a:latin typeface="等线" panose="02010600030101010101" pitchFamily="2" charset="-122"/>
                <a:ea typeface="等线" panose="02010600030101010101" pitchFamily="2" charset="-122"/>
              </a:rPr>
              <a:t>O</a:t>
            </a:r>
            <a:r>
              <a:rPr lang="en-US" altLang="zh-CN" sz="3200" dirty="0" smtClean="0">
                <a:latin typeface="等线" panose="02010600030101010101" pitchFamily="2" charset="-122"/>
                <a:ea typeface="等线" panose="02010600030101010101" pitchFamily="2" charset="-122"/>
              </a:rPr>
              <a:t>utline</a:t>
            </a:r>
            <a:endParaRPr lang="zh-CN" altLang="en-US" sz="3200" dirty="0">
              <a:latin typeface="等线" panose="02010600030101010101" pitchFamily="2" charset="-122"/>
              <a:ea typeface="等线" panose="02010600030101010101" pitchFamily="2" charset="-122"/>
            </a:endParaRPr>
          </a:p>
        </p:txBody>
      </p:sp>
      <p:sp>
        <p:nvSpPr>
          <p:cNvPr id="9" name="文本框 8"/>
          <p:cNvSpPr txBox="1"/>
          <p:nvPr/>
        </p:nvSpPr>
        <p:spPr>
          <a:xfrm>
            <a:off x="802257" y="1181820"/>
            <a:ext cx="9937630" cy="4585871"/>
          </a:xfrm>
          <a:prstGeom prst="rect">
            <a:avLst/>
          </a:prstGeom>
          <a:noFill/>
        </p:spPr>
        <p:txBody>
          <a:bodyPr wrap="square" rtlCol="0">
            <a:spAutoFit/>
          </a:bodyPr>
          <a:lstStyle/>
          <a:p>
            <a:pPr marL="285750" indent="-285750">
              <a:buFont typeface="Wingdings" panose="05000000000000000000" pitchFamily="2" charset="2"/>
              <a:buChar char="Ø"/>
            </a:pPr>
            <a:r>
              <a:rPr lang="en-US" altLang="zh-CN" sz="3200" dirty="0" smtClean="0"/>
              <a:t>What is Scene </a:t>
            </a:r>
            <a:r>
              <a:rPr lang="en-US" altLang="zh-CN" sz="3200" dirty="0"/>
              <a:t>G</a:t>
            </a:r>
            <a:r>
              <a:rPr lang="en-US" altLang="zh-CN" sz="3200" dirty="0" smtClean="0"/>
              <a:t>raph </a:t>
            </a:r>
            <a:r>
              <a:rPr lang="en-US" altLang="zh-CN" sz="3200" dirty="0"/>
              <a:t>G</a:t>
            </a:r>
            <a:r>
              <a:rPr lang="en-US" altLang="zh-CN" sz="3200" dirty="0" smtClean="0"/>
              <a:t>eneration(SGG)</a:t>
            </a:r>
          </a:p>
          <a:p>
            <a:pPr marL="914400" lvl="1" indent="-457200">
              <a:buFont typeface="Wingdings" panose="05000000000000000000" pitchFamily="2" charset="2"/>
              <a:buChar char="p"/>
            </a:pPr>
            <a:r>
              <a:rPr lang="en-US" altLang="zh-CN" sz="2400" dirty="0" smtClean="0"/>
              <a:t>Definition, subtasks</a:t>
            </a:r>
          </a:p>
          <a:p>
            <a:pPr marL="914400" lvl="1" indent="-457200">
              <a:buFont typeface="Wingdings" panose="05000000000000000000" pitchFamily="2" charset="2"/>
              <a:buChar char="p"/>
            </a:pPr>
            <a:r>
              <a:rPr lang="en-US" altLang="zh-CN" sz="2400" dirty="0" smtClean="0"/>
              <a:t>Paradigm </a:t>
            </a:r>
          </a:p>
          <a:p>
            <a:pPr marL="914400" lvl="1" indent="-457200">
              <a:buFont typeface="Wingdings" panose="05000000000000000000" pitchFamily="2" charset="2"/>
              <a:buChar char="p"/>
            </a:pPr>
            <a:r>
              <a:rPr lang="en-US" altLang="zh-CN" sz="2400" dirty="0" smtClean="0"/>
              <a:t>Datasets, metrics</a:t>
            </a:r>
          </a:p>
          <a:p>
            <a:pPr marL="914400" lvl="1" indent="-457200">
              <a:buFont typeface="Wingdings" panose="05000000000000000000" pitchFamily="2" charset="2"/>
              <a:buChar char="p"/>
            </a:pPr>
            <a:r>
              <a:rPr lang="en-US" altLang="zh-CN" sz="2400" dirty="0" smtClean="0"/>
              <a:t>Key challenge</a:t>
            </a:r>
          </a:p>
          <a:p>
            <a:pPr marL="285750" indent="-285750">
              <a:buFont typeface="Wingdings" panose="05000000000000000000" pitchFamily="2" charset="2"/>
              <a:buChar char="Ø"/>
            </a:pPr>
            <a:r>
              <a:rPr lang="en-US" altLang="zh-CN" sz="3200" dirty="0" smtClean="0"/>
              <a:t>SGG in CVPR2022</a:t>
            </a:r>
            <a:endParaRPr lang="en-US" altLang="zh-CN" sz="3200" dirty="0" smtClean="0"/>
          </a:p>
          <a:p>
            <a:pPr marL="742950" lvl="1" indent="-285750">
              <a:buFont typeface="Wingdings" panose="05000000000000000000" pitchFamily="2" charset="2"/>
              <a:buChar char="Ø"/>
            </a:pPr>
            <a:r>
              <a:rPr lang="en-US" altLang="zh-CN" sz="2400" dirty="0" smtClean="0"/>
              <a:t>Stacked </a:t>
            </a:r>
            <a:r>
              <a:rPr lang="en-US" altLang="zh-CN" sz="2400" dirty="0"/>
              <a:t>Hybrid-Attention and Group Collaborative Learning for Unbiased Scene Graph Generation</a:t>
            </a:r>
          </a:p>
          <a:p>
            <a:pPr marL="742950" lvl="1" indent="-285750">
              <a:buFont typeface="Wingdings" panose="05000000000000000000" pitchFamily="2" charset="2"/>
              <a:buChar char="Ø"/>
            </a:pPr>
            <a:r>
              <a:rPr lang="en-US" altLang="zh-CN" sz="2400" dirty="0"/>
              <a:t>Fine-Grained Predicates Learning for Scene Graph Generation</a:t>
            </a:r>
          </a:p>
          <a:p>
            <a:pPr marL="285750" indent="-285750">
              <a:buFont typeface="Wingdings" panose="05000000000000000000" pitchFamily="2" charset="2"/>
              <a:buChar char="Ø"/>
            </a:pPr>
            <a:r>
              <a:rPr lang="en-US" altLang="zh-CN" sz="3200" dirty="0" smtClean="0"/>
              <a:t>Summary</a:t>
            </a:r>
            <a:endParaRPr lang="en-US" altLang="zh-CN" sz="3200" dirty="0" smtClean="0"/>
          </a:p>
          <a:p>
            <a:endParaRPr lang="zh-CN" altLang="en-US" sz="2800" dirty="0"/>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62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Stacked Hybrid-Attention and Group Collaborative Learning for Unbiased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6619" y="987245"/>
            <a:ext cx="1181734" cy="369332"/>
          </a:xfrm>
          <a:prstGeom prst="rect">
            <a:avLst/>
          </a:prstGeom>
        </p:spPr>
        <p:txBody>
          <a:bodyPr wrap="none">
            <a:spAutoFit/>
          </a:bodyPr>
          <a:lstStyle/>
          <a:p>
            <a:r>
              <a:rPr lang="en-US" altLang="zh-CN" dirty="0" smtClean="0">
                <a:latin typeface="等线" panose="02010600030101010101" pitchFamily="2" charset="-122"/>
                <a:ea typeface="等线" panose="02010600030101010101" pitchFamily="2" charset="-122"/>
              </a:rPr>
              <a:t>Summary </a:t>
            </a:r>
            <a:endParaRPr lang="zh-CN" altLang="en-US" dirty="0">
              <a:latin typeface="等线" panose="02010600030101010101" pitchFamily="2" charset="-122"/>
              <a:ea typeface="等线" panose="02010600030101010101" pitchFamily="2" charset="-122"/>
            </a:endParaRPr>
          </a:p>
        </p:txBody>
      </p:sp>
      <p:sp>
        <p:nvSpPr>
          <p:cNvPr id="3" name="文本框 2"/>
          <p:cNvSpPr txBox="1"/>
          <p:nvPr/>
        </p:nvSpPr>
        <p:spPr>
          <a:xfrm>
            <a:off x="792480" y="1927860"/>
            <a:ext cx="9837420"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Motivation</a:t>
            </a:r>
            <a:r>
              <a:rPr lang="zh-CN" altLang="en-US" dirty="0" smtClean="0">
                <a:latin typeface="等线" panose="02010600030101010101" pitchFamily="2" charset="-122"/>
                <a:ea typeface="等线" panose="02010600030101010101" pitchFamily="2" charset="-122"/>
              </a:rPr>
              <a:t>不算新，</a:t>
            </a:r>
            <a:r>
              <a:rPr lang="en-US" altLang="zh-CN" dirty="0" smtClean="0">
                <a:latin typeface="等线" panose="02010600030101010101" pitchFamily="2" charset="-122"/>
                <a:ea typeface="等线" panose="02010600030101010101" pitchFamily="2" charset="-122"/>
              </a:rPr>
              <a:t>attention</a:t>
            </a:r>
            <a:r>
              <a:rPr lang="zh-CN" altLang="en-US" dirty="0" smtClean="0">
                <a:latin typeface="等线" panose="02010600030101010101" pitchFamily="2" charset="-122"/>
                <a:ea typeface="等线" panose="02010600030101010101" pitchFamily="2" charset="-122"/>
              </a:rPr>
              <a:t>凑数的</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smtClean="0">
                <a:latin typeface="等线" panose="02010600030101010101" pitchFamily="2" charset="-122"/>
                <a:ea typeface="等线" panose="02010600030101010101" pitchFamily="2" charset="-122"/>
              </a:rPr>
              <a:t>基于</a:t>
            </a:r>
            <a:r>
              <a:rPr lang="en-US" altLang="zh-CN" dirty="0" smtClean="0">
                <a:latin typeface="等线" panose="02010600030101010101" pitchFamily="2" charset="-122"/>
                <a:ea typeface="等线" panose="02010600030101010101" pitchFamily="2" charset="-122"/>
              </a:rPr>
              <a:t>Observation</a:t>
            </a:r>
            <a:r>
              <a:rPr lang="zh-CN" altLang="en-US" dirty="0" smtClean="0">
                <a:latin typeface="等线" panose="02010600030101010101" pitchFamily="2" charset="-122"/>
                <a:ea typeface="等线" panose="02010600030101010101" pitchFamily="2" charset="-122"/>
              </a:rPr>
              <a:t>（模型在均衡有限类别数据集上效果更好），结合分治策略的展开比较</a:t>
            </a:r>
            <a:r>
              <a:rPr lang="en-US" altLang="zh-CN" dirty="0" smtClean="0">
                <a:latin typeface="等线" panose="02010600030101010101" pitchFamily="2" charset="-122"/>
                <a:ea typeface="等线" panose="02010600030101010101" pitchFamily="2" charset="-122"/>
              </a:rPr>
              <a:t>interesting </a:t>
            </a:r>
          </a:p>
          <a:p>
            <a:pPr marL="285750" indent="-285750">
              <a:buFont typeface="Arial" panose="020B0604020202020204" pitchFamily="34" charset="0"/>
              <a:buChar char="•"/>
            </a:pPr>
            <a:r>
              <a:rPr lang="zh-CN" altLang="en-US" dirty="0" smtClean="0">
                <a:latin typeface="等线" panose="02010600030101010101" pitchFamily="2" charset="-122"/>
                <a:ea typeface="等线" panose="02010600030101010101" pitchFamily="2" charset="-122"/>
              </a:rPr>
              <a:t>性能相当好，</a:t>
            </a:r>
            <a:r>
              <a:rPr lang="en-US" altLang="zh-CN" dirty="0" smtClean="0">
                <a:latin typeface="等线" panose="02010600030101010101" pitchFamily="2" charset="-122"/>
                <a:ea typeface="等线" panose="02010600030101010101" pitchFamily="2" charset="-122"/>
              </a:rPr>
              <a:t>plug-and-play</a:t>
            </a:r>
          </a:p>
          <a:p>
            <a:pPr marL="285750" indent="-285750">
              <a:buFont typeface="Arial" panose="020B0604020202020204" pitchFamily="34" charset="0"/>
              <a:buChar char="•"/>
            </a:pPr>
            <a:r>
              <a:rPr lang="zh-CN" altLang="en-US" dirty="0" smtClean="0">
                <a:latin typeface="等线" panose="02010600030101010101" pitchFamily="2" charset="-122"/>
                <a:ea typeface="等线" panose="02010600030101010101" pitchFamily="2" charset="-122"/>
              </a:rPr>
              <a:t>根据数量分组可以有效解决长尾学习问题，原先不分组的方法更容易学习到相似语义的</a:t>
            </a:r>
            <a:r>
              <a:rPr lang="en-US" altLang="zh-CN" dirty="0" smtClean="0">
                <a:latin typeface="等线" panose="02010600030101010101" pitchFamily="2" charset="-122"/>
                <a:ea typeface="等线" panose="02010600030101010101" pitchFamily="2" charset="-122"/>
              </a:rPr>
              <a:t>feature</a:t>
            </a:r>
            <a:r>
              <a:rPr lang="zh-CN" altLang="en-US" dirty="0" smtClean="0">
                <a:latin typeface="等线" panose="02010600030101010101" pitchFamily="2" charset="-122"/>
                <a:ea typeface="等线" panose="02010600030101010101" pitchFamily="2" charset="-122"/>
              </a:rPr>
              <a:t>，本方法通过多个分类器一定程度保留了这种能力</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多个</a:t>
            </a:r>
            <a:r>
              <a:rPr lang="zh-CN" altLang="en-US" dirty="0" smtClean="0">
                <a:latin typeface="等线" panose="02010600030101010101" pitchFamily="2" charset="-122"/>
                <a:ea typeface="等线" panose="02010600030101010101" pitchFamily="2" charset="-122"/>
              </a:rPr>
              <a:t>分类器一起计算</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有利于最终分类器收敛？</a:t>
            </a:r>
            <a:endParaRPr lang="en-US" altLang="zh-CN"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49337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04900" y="2222796"/>
            <a:ext cx="10405110" cy="2730204"/>
          </a:xfrm>
          <a:prstGeom prst="rect">
            <a:avLst/>
          </a:prstGeom>
        </p:spPr>
      </p:pic>
    </p:spTree>
    <p:extLst>
      <p:ext uri="{BB962C8B-B14F-4D97-AF65-F5344CB8AC3E}">
        <p14:creationId xmlns:p14="http://schemas.microsoft.com/office/powerpoint/2010/main" val="810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86955" y="6320135"/>
            <a:ext cx="11201400" cy="307777"/>
          </a:xfrm>
          <a:prstGeom prst="rect">
            <a:avLst/>
          </a:prstGeom>
        </p:spPr>
        <p:txBody>
          <a:bodyPr wrap="square">
            <a:spAutoFit/>
          </a:bodyPr>
          <a:lstStyle/>
          <a:p>
            <a:r>
              <a:rPr lang="en-US" altLang="zh-CN" sz="1400" dirty="0" err="1">
                <a:latin typeface="Times New Roman" panose="02020603050405020304" pitchFamily="18" charset="0"/>
                <a:cs typeface="Times New Roman" panose="02020603050405020304" pitchFamily="18" charset="0"/>
              </a:rPr>
              <a:t>Lyu</a:t>
            </a:r>
            <a:r>
              <a:rPr lang="en-US" altLang="zh-CN" sz="1400" dirty="0">
                <a:latin typeface="Times New Roman" panose="02020603050405020304" pitchFamily="18" charset="0"/>
                <a:cs typeface="Times New Roman" panose="02020603050405020304" pitchFamily="18" charset="0"/>
              </a:rPr>
              <a:t>, X., Gao, L., </a:t>
            </a:r>
            <a:r>
              <a:rPr lang="en-US" altLang="zh-CN" sz="1400" dirty="0" err="1">
                <a:latin typeface="Times New Roman" panose="02020603050405020304" pitchFamily="18" charset="0"/>
                <a:cs typeface="Times New Roman" panose="02020603050405020304" pitchFamily="18" charset="0"/>
              </a:rPr>
              <a:t>Guo</a:t>
            </a:r>
            <a:r>
              <a:rPr lang="en-US" altLang="zh-CN" sz="1400" dirty="0">
                <a:latin typeface="Times New Roman" panose="02020603050405020304" pitchFamily="18" charset="0"/>
                <a:cs typeface="Times New Roman" panose="02020603050405020304" pitchFamily="18" charset="0"/>
              </a:rPr>
              <a:t>, Y., Zhao, Z., Huang, H., Shen, H., &amp; Song, J. (2022). Fine-Grained Predicates Learning for Scene Graph Generation. Cvpr2022.</a:t>
            </a:r>
            <a:endParaRPr lang="zh-CN" altLang="en-US" sz="1400" dirty="0">
              <a:latin typeface="Times New Roman" panose="02020603050405020304" pitchFamily="18" charset="0"/>
              <a:cs typeface="Times New Roman" panose="02020603050405020304" pitchFamily="18" charset="0"/>
            </a:endParaRPr>
          </a:p>
        </p:txBody>
      </p:sp>
      <p:sp>
        <p:nvSpPr>
          <p:cNvPr id="4" name="矩形 3"/>
          <p:cNvSpPr/>
          <p:nvPr/>
        </p:nvSpPr>
        <p:spPr>
          <a:xfrm>
            <a:off x="640295" y="1696224"/>
            <a:ext cx="5181385" cy="2031325"/>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Motivation</a:t>
            </a:r>
            <a:r>
              <a:rPr lang="zh-CN" altLang="en-US" dirty="0" smtClean="0">
                <a:latin typeface="等线" panose="02010600030101010101" pitchFamily="2" charset="-122"/>
                <a:ea typeface="等线" panose="02010600030101010101" pitchFamily="2" charset="-122"/>
              </a:rPr>
              <a:t>：虽然一般的 </a:t>
            </a:r>
            <a:r>
              <a:rPr lang="en-US" altLang="zh-CN" dirty="0" smtClean="0">
                <a:latin typeface="等线" panose="02010600030101010101" pitchFamily="2" charset="-122"/>
                <a:ea typeface="等线" panose="02010600030101010101" pitchFamily="2" charset="-122"/>
              </a:rPr>
              <a:t>SGG </a:t>
            </a:r>
            <a:r>
              <a:rPr lang="zh-CN" altLang="en-US" dirty="0" smtClean="0">
                <a:latin typeface="等线" panose="02010600030101010101" pitchFamily="2" charset="-122"/>
                <a:ea typeface="等线" panose="02010600030101010101" pitchFamily="2" charset="-122"/>
              </a:rPr>
              <a:t>模型倾向于预测头部谓词，而现有的</a:t>
            </a:r>
            <a:r>
              <a:rPr lang="en-US" altLang="zh-CN" dirty="0" smtClean="0">
                <a:latin typeface="等线" panose="02010600030101010101" pitchFamily="2" charset="-122"/>
                <a:ea typeface="等线" panose="02010600030101010101" pitchFamily="2" charset="-122"/>
              </a:rPr>
              <a:t>rebalance</a:t>
            </a:r>
            <a:r>
              <a:rPr lang="zh-CN" altLang="en-US" dirty="0" smtClean="0">
                <a:latin typeface="等线" panose="02010600030101010101" pitchFamily="2" charset="-122"/>
                <a:ea typeface="等线" panose="02010600030101010101" pitchFamily="2" charset="-122"/>
              </a:rPr>
              <a:t>策略更喜欢尾部类别，但少有工作能处理</a:t>
            </a:r>
            <a:r>
              <a:rPr lang="zh-CN" altLang="en-US" dirty="0" smtClean="0">
                <a:solidFill>
                  <a:srgbClr val="FF0000"/>
                </a:solidFill>
                <a:latin typeface="等线" panose="02010600030101010101" pitchFamily="2" charset="-122"/>
                <a:ea typeface="等线" panose="02010600030101010101" pitchFamily="2" charset="-122"/>
              </a:rPr>
              <a:t>难以区分</a:t>
            </a:r>
            <a:r>
              <a:rPr lang="zh-CN" altLang="en-US" dirty="0" smtClean="0">
                <a:latin typeface="等线" panose="02010600030101010101" pitchFamily="2" charset="-122"/>
                <a:ea typeface="等线" panose="02010600030101010101" pitchFamily="2" charset="-122"/>
              </a:rPr>
              <a:t>的谓词。</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问题的源头在于</a:t>
            </a:r>
            <a:r>
              <a:rPr lang="zh-CN" altLang="en-US" dirty="0" smtClean="0">
                <a:solidFill>
                  <a:srgbClr val="FF0000"/>
                </a:solidFill>
                <a:latin typeface="等线" panose="02010600030101010101" pitchFamily="2" charset="-122"/>
                <a:ea typeface="等线" panose="02010600030101010101" pitchFamily="2" charset="-122"/>
              </a:rPr>
              <a:t>区分难分样本需要探索关系间的联系</a:t>
            </a:r>
            <a:r>
              <a:rPr lang="zh-CN" altLang="en-US" dirty="0" smtClean="0">
                <a:latin typeface="等线" panose="02010600030101010101" pitchFamily="2" charset="-122"/>
                <a:ea typeface="等线" panose="02010600030101010101" pitchFamily="2" charset="-122"/>
              </a:rPr>
              <a:t>，而关系间的联系需要考虑上下文信息，因为在</a:t>
            </a:r>
            <a:r>
              <a:rPr lang="zh-CN" altLang="en-US" dirty="0" smtClean="0">
                <a:solidFill>
                  <a:srgbClr val="FF0000"/>
                </a:solidFill>
                <a:latin typeface="等线" panose="02010600030101010101" pitchFamily="2" charset="-122"/>
                <a:ea typeface="等线" panose="02010600030101010101" pitchFamily="2" charset="-122"/>
              </a:rPr>
              <a:t>不同场景中关系间的联系变化会很大</a:t>
            </a:r>
            <a:endParaRPr lang="zh-CN" altLang="en-US" dirty="0">
              <a:solidFill>
                <a:srgbClr val="FF0000"/>
              </a:solidFill>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6480029" y="1216003"/>
            <a:ext cx="5072225" cy="3854005"/>
          </a:xfrm>
          <a:prstGeom prst="rect">
            <a:avLst/>
          </a:prstGeom>
        </p:spPr>
      </p:pic>
      <p:sp>
        <p:nvSpPr>
          <p:cNvPr id="6" name="文本框 5"/>
          <p:cNvSpPr txBox="1"/>
          <p:nvPr/>
        </p:nvSpPr>
        <p:spPr>
          <a:xfrm>
            <a:off x="7033260" y="5325739"/>
            <a:ext cx="3710940" cy="369332"/>
          </a:xfrm>
          <a:prstGeom prst="rect">
            <a:avLst/>
          </a:prstGeom>
          <a:noFill/>
        </p:spPr>
        <p:txBody>
          <a:bodyPr wrap="square" rtlCol="0">
            <a:spAutoFit/>
          </a:bodyPr>
          <a:lstStyle/>
          <a:p>
            <a:r>
              <a:rPr lang="zh-CN" altLang="en-US" dirty="0" smtClean="0">
                <a:solidFill>
                  <a:srgbClr val="FF0000"/>
                </a:solidFill>
                <a:latin typeface="等线" panose="02010600030101010101" pitchFamily="2" charset="-122"/>
                <a:ea typeface="等线" panose="02010600030101010101" pitchFamily="2" charset="-122"/>
              </a:rPr>
              <a:t>谓语间关联随上下文变化而变化</a:t>
            </a:r>
            <a:endParaRPr lang="zh-CN" altLang="en-US" dirty="0">
              <a:solidFill>
                <a:srgbClr val="FF0000"/>
              </a:solidFill>
              <a:latin typeface="等线" panose="02010600030101010101" pitchFamily="2" charset="-122"/>
              <a:ea typeface="等线" panose="02010600030101010101" pitchFamily="2" charset="-122"/>
            </a:endParaRPr>
          </a:p>
        </p:txBody>
      </p:sp>
      <p:sp>
        <p:nvSpPr>
          <p:cNvPr id="10" name="矩形 9"/>
          <p:cNvSpPr/>
          <p:nvPr/>
        </p:nvSpPr>
        <p:spPr>
          <a:xfrm>
            <a:off x="640295" y="4054346"/>
            <a:ext cx="5181385" cy="923330"/>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Idea</a:t>
            </a:r>
            <a:r>
              <a:rPr lang="zh-CN" altLang="en-US" dirty="0" smtClean="0">
                <a:latin typeface="等线" panose="02010600030101010101" pitchFamily="2" charset="-122"/>
                <a:ea typeface="等线" panose="02010600030101010101" pitchFamily="2" charset="-122"/>
              </a:rPr>
              <a:t>：</a:t>
            </a:r>
            <a:r>
              <a:rPr lang="zh-CN" altLang="en-US" dirty="0" smtClean="0">
                <a:solidFill>
                  <a:srgbClr val="FF0000"/>
                </a:solidFill>
                <a:latin typeface="等线" panose="02010600030101010101" pitchFamily="2" charset="-122"/>
                <a:ea typeface="等线" panose="02010600030101010101" pitchFamily="2" charset="-122"/>
              </a:rPr>
              <a:t>基于上下文建模全局的谓词间关联</a:t>
            </a:r>
            <a:r>
              <a:rPr lang="zh-CN" altLang="en-US" dirty="0" smtClean="0">
                <a:latin typeface="等线" panose="02010600030101010101" pitchFamily="2" charset="-122"/>
                <a:ea typeface="等线" panose="02010600030101010101" pitchFamily="2" charset="-122"/>
              </a:rPr>
              <a:t>，对</a:t>
            </a:r>
            <a:r>
              <a:rPr lang="zh-CN" altLang="en-US" dirty="0" smtClean="0">
                <a:solidFill>
                  <a:srgbClr val="FF0000"/>
                </a:solidFill>
                <a:latin typeface="等线" panose="02010600030101010101" pitchFamily="2" charset="-122"/>
                <a:ea typeface="等线" panose="02010600030101010101" pitchFamily="2" charset="-122"/>
              </a:rPr>
              <a:t>难分程度</a:t>
            </a:r>
            <a:r>
              <a:rPr lang="zh-CN" altLang="en-US" dirty="0" smtClean="0">
                <a:latin typeface="等线" panose="02010600030101010101" pitchFamily="2" charset="-122"/>
                <a:ea typeface="等线" panose="02010600030101010101" pitchFamily="2" charset="-122"/>
              </a:rPr>
              <a:t>显式建模，增强对难分样本的区分能力同时保留易分样本的识别能力。</a:t>
            </a:r>
            <a:endParaRPr lang="zh-CN" altLang="en-US" dirty="0">
              <a:solidFill>
                <a:srgbClr val="FF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13219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2848" y="987245"/>
            <a:ext cx="1417105" cy="369332"/>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Framework</a:t>
            </a:r>
            <a:r>
              <a:rPr lang="zh-CN" altLang="en-US" dirty="0" smtClean="0">
                <a:latin typeface="等线" panose="02010600030101010101" pitchFamily="2" charset="-122"/>
                <a:ea typeface="等线" panose="02010600030101010101" pitchFamily="2" charset="-122"/>
              </a:rPr>
              <a:t>：</a:t>
            </a:r>
            <a:endParaRPr lang="zh-CN" altLang="en-US" dirty="0">
              <a:solidFill>
                <a:srgbClr val="FF0000"/>
              </a:solidFill>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1324024" y="1356577"/>
            <a:ext cx="10068169" cy="4605337"/>
          </a:xfrm>
          <a:prstGeom prst="rect">
            <a:avLst/>
          </a:prstGeom>
        </p:spPr>
      </p:pic>
      <p:sp>
        <p:nvSpPr>
          <p:cNvPr id="7" name="文本框 6"/>
          <p:cNvSpPr txBox="1"/>
          <p:nvPr/>
        </p:nvSpPr>
        <p:spPr>
          <a:xfrm>
            <a:off x="1729740" y="6076094"/>
            <a:ext cx="9921240" cy="369332"/>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建模全局的谓词间关联图，衡量难分样本，同时不至于过分惩罚其他易分样本</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3359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2848" y="987245"/>
            <a:ext cx="4678752" cy="646331"/>
          </a:xfrm>
          <a:prstGeom prst="rect">
            <a:avLst/>
          </a:prstGeom>
        </p:spPr>
        <p:txBody>
          <a:bodyPr wrap="square">
            <a:spAutoFit/>
          </a:bodyPr>
          <a:lstStyle/>
          <a:p>
            <a:r>
              <a:rPr lang="en-US" altLang="zh-CN" dirty="0">
                <a:latin typeface="等线" panose="02010600030101010101" pitchFamily="2" charset="-122"/>
                <a:ea typeface="等线" panose="02010600030101010101" pitchFamily="2" charset="-122"/>
              </a:rPr>
              <a:t>Predicate Lattice </a:t>
            </a:r>
            <a:r>
              <a:rPr lang="en-US" altLang="zh-CN" dirty="0" smtClean="0">
                <a:latin typeface="等线" panose="02010600030101010101" pitchFamily="2" charset="-122"/>
                <a:ea typeface="等线" panose="02010600030101010101" pitchFamily="2" charset="-122"/>
              </a:rPr>
              <a:t>Construction</a:t>
            </a:r>
            <a:r>
              <a:rPr lang="zh-CN" altLang="en-US" dirty="0" smtClean="0">
                <a:latin typeface="等线" panose="02010600030101010101" pitchFamily="2" charset="-122"/>
                <a:ea typeface="等线" panose="02010600030101010101" pitchFamily="2" charset="-122"/>
              </a:rPr>
              <a:t>（谓词关联图构建）：</a:t>
            </a:r>
            <a:endParaRPr lang="en-US" altLang="zh-CN" dirty="0">
              <a:latin typeface="等线" panose="02010600030101010101" pitchFamily="2" charset="-122"/>
              <a:ea typeface="等线" panose="02010600030101010101" pitchFamily="2" charset="-122"/>
            </a:endParaRPr>
          </a:p>
        </p:txBody>
      </p:sp>
      <p:sp>
        <p:nvSpPr>
          <p:cNvPr id="5" name="文本框 4"/>
          <p:cNvSpPr txBox="1"/>
          <p:nvPr/>
        </p:nvSpPr>
        <p:spPr>
          <a:xfrm>
            <a:off x="502848" y="1661160"/>
            <a:ext cx="5463612" cy="3293209"/>
          </a:xfrm>
          <a:prstGeom prst="rect">
            <a:avLst/>
          </a:prstGeom>
          <a:noFill/>
        </p:spPr>
        <p:txBody>
          <a:bodyPr wrap="square" rtlCol="0">
            <a:spAutoFit/>
          </a:bodyPr>
          <a:lstStyle/>
          <a:p>
            <a:pPr marL="342900" indent="-342900">
              <a:buFont typeface="+mj-ea"/>
              <a:buAutoNum type="circleNumDbPlain"/>
            </a:pPr>
            <a:r>
              <a:rPr lang="en-US" altLang="zh-CN" sz="1600" dirty="0">
                <a:latin typeface="等线" panose="02010600030101010101" pitchFamily="2" charset="-122"/>
                <a:ea typeface="等线" panose="02010600030101010101" pitchFamily="2" charset="-122"/>
              </a:rPr>
              <a:t>Context-Predicate </a:t>
            </a:r>
            <a:r>
              <a:rPr lang="en-US" altLang="zh-CN" sz="1600" dirty="0" smtClean="0">
                <a:latin typeface="等线" panose="02010600030101010101" pitchFamily="2" charset="-122"/>
                <a:ea typeface="等线" panose="02010600030101010101" pitchFamily="2" charset="-122"/>
              </a:rPr>
              <a:t>Association</a:t>
            </a:r>
            <a:r>
              <a:rPr lang="zh-CN" altLang="en-US" sz="1600" dirty="0" smtClean="0">
                <a:latin typeface="等线" panose="02010600030101010101" pitchFamily="2" charset="-122"/>
                <a:ea typeface="等线" panose="02010600030101010101" pitchFamily="2" charset="-122"/>
              </a:rPr>
              <a:t>：为了基于上下文信息建模谓词间的关联，首先以</a:t>
            </a:r>
            <a:r>
              <a:rPr lang="zh-CN" altLang="en-US" sz="1600" dirty="0" smtClean="0">
                <a:solidFill>
                  <a:srgbClr val="FF0000"/>
                </a:solidFill>
                <a:latin typeface="等线" panose="02010600030101010101" pitchFamily="2" charset="-122"/>
                <a:ea typeface="等线" panose="02010600030101010101" pitchFamily="2" charset="-122"/>
              </a:rPr>
              <a:t>上下文（主宾语</a:t>
            </a:r>
            <a:r>
              <a:rPr lang="en-US" altLang="zh-CN" sz="1600" dirty="0" smtClean="0">
                <a:solidFill>
                  <a:srgbClr val="FF0000"/>
                </a:solidFill>
                <a:latin typeface="等线" panose="02010600030101010101" pitchFamily="2" charset="-122"/>
                <a:ea typeface="等线" panose="02010600030101010101" pitchFamily="2" charset="-122"/>
              </a:rPr>
              <a:t>pair</a:t>
            </a:r>
            <a:r>
              <a:rPr lang="zh-CN" altLang="en-US" sz="1600" dirty="0" smtClean="0">
                <a:solidFill>
                  <a:srgbClr val="FF0000"/>
                </a:solidFill>
                <a:latin typeface="等线" panose="02010600030101010101" pitchFamily="2" charset="-122"/>
                <a:ea typeface="等线" panose="02010600030101010101" pitchFamily="2" charset="-122"/>
              </a:rPr>
              <a:t>）和谓词为节点</a:t>
            </a:r>
            <a:r>
              <a:rPr lang="zh-CN" altLang="en-US" sz="1600" dirty="0" smtClean="0">
                <a:latin typeface="等线" panose="02010600030101010101" pitchFamily="2" charset="-122"/>
                <a:ea typeface="等线" panose="02010600030101010101" pitchFamily="2" charset="-122"/>
              </a:rPr>
              <a:t>构建一个图。边的权</a:t>
            </a:r>
            <a:r>
              <a:rPr lang="zh-CN" altLang="en-US" sz="1600" dirty="0">
                <a:latin typeface="等线" panose="02010600030101010101" pitchFamily="2" charset="-122"/>
                <a:ea typeface="等线" panose="02010600030101010101" pitchFamily="2" charset="-122"/>
              </a:rPr>
              <a:t>值为该</a:t>
            </a:r>
            <a:r>
              <a:rPr lang="zh-CN" altLang="en-US" sz="1600" dirty="0" smtClean="0">
                <a:solidFill>
                  <a:srgbClr val="FF0000"/>
                </a:solidFill>
                <a:latin typeface="等线" panose="02010600030101010101" pitchFamily="2" charset="-122"/>
                <a:ea typeface="等线" panose="02010600030101010101" pitchFamily="2" charset="-122"/>
              </a:rPr>
              <a:t>三元组的共现频率</a:t>
            </a:r>
            <a:r>
              <a:rPr lang="zh-CN" altLang="en-US" sz="1600" dirty="0">
                <a:latin typeface="等线" panose="02010600030101010101" pitchFamily="2" charset="-122"/>
                <a:ea typeface="等线" panose="02010600030101010101" pitchFamily="2" charset="-122"/>
              </a:rPr>
              <a:t>，构建采用</a:t>
            </a:r>
            <a:r>
              <a:rPr lang="en-US" altLang="zh-CN" sz="1600" dirty="0">
                <a:latin typeface="等线" panose="02010600030101010101" pitchFamily="2" charset="-122"/>
                <a:ea typeface="等线" panose="02010600030101010101" pitchFamily="2" charset="-122"/>
              </a:rPr>
              <a:t>motif</a:t>
            </a:r>
            <a:r>
              <a:rPr lang="zh-CN" altLang="en-US" sz="1600" dirty="0">
                <a:latin typeface="等线" panose="02010600030101010101" pitchFamily="2" charset="-122"/>
                <a:ea typeface="等线" panose="02010600030101010101" pitchFamily="2" charset="-122"/>
              </a:rPr>
              <a:t>中</a:t>
            </a:r>
            <a:r>
              <a:rPr lang="zh-CN" altLang="en-US" sz="1600" dirty="0" smtClean="0">
                <a:latin typeface="等线" panose="02010600030101010101" pitchFamily="2" charset="-122"/>
                <a:ea typeface="等线" panose="02010600030101010101" pitchFamily="2" charset="-122"/>
              </a:rPr>
              <a:t>的统计性</a:t>
            </a:r>
            <a:r>
              <a:rPr lang="en-US" altLang="zh-CN" sz="1600" dirty="0" smtClean="0">
                <a:latin typeface="等线" panose="02010600030101010101" pitchFamily="2" charset="-122"/>
                <a:ea typeface="等线" panose="02010600030101010101" pitchFamily="2" charset="-122"/>
              </a:rPr>
              <a:t>frequency</a:t>
            </a:r>
            <a:r>
              <a:rPr lang="zh-CN" altLang="en-US" sz="1600" dirty="0" smtClean="0">
                <a:latin typeface="等线" panose="02010600030101010101" pitchFamily="2" charset="-122"/>
                <a:ea typeface="等线" panose="02010600030101010101" pitchFamily="2" charset="-122"/>
              </a:rPr>
              <a:t>模型从整个</a:t>
            </a:r>
            <a:r>
              <a:rPr lang="en-US" altLang="zh-CN" sz="1600" dirty="0" smtClean="0">
                <a:latin typeface="等线" panose="02010600030101010101" pitchFamily="2" charset="-122"/>
                <a:ea typeface="等线" panose="02010600030101010101" pitchFamily="2" charset="-122"/>
              </a:rPr>
              <a:t>VG</a:t>
            </a:r>
            <a:r>
              <a:rPr lang="zh-CN" altLang="en-US" sz="1600" dirty="0" smtClean="0">
                <a:latin typeface="等线" panose="02010600030101010101" pitchFamily="2" charset="-122"/>
                <a:ea typeface="等线" panose="02010600030101010101" pitchFamily="2" charset="-122"/>
              </a:rPr>
              <a:t>数据集中获取。</a:t>
            </a:r>
            <a:endParaRPr lang="en-US" altLang="zh-CN" sz="1600" dirty="0" smtClean="0">
              <a:latin typeface="等线" panose="02010600030101010101" pitchFamily="2" charset="-122"/>
              <a:ea typeface="等线" panose="02010600030101010101" pitchFamily="2" charset="-122"/>
            </a:endParaRPr>
          </a:p>
          <a:p>
            <a:pPr marL="342900" indent="-342900">
              <a:buFont typeface="+mj-ea"/>
              <a:buAutoNum type="circleNumDbPlain"/>
            </a:pPr>
            <a:endParaRPr lang="en-US" altLang="zh-CN" sz="1600" dirty="0" smtClean="0">
              <a:latin typeface="等线" panose="02010600030101010101" pitchFamily="2" charset="-122"/>
              <a:ea typeface="等线" panose="02010600030101010101" pitchFamily="2" charset="-122"/>
            </a:endParaRPr>
          </a:p>
          <a:p>
            <a:pPr marL="342900" indent="-342900">
              <a:buFont typeface="+mj-ea"/>
              <a:buAutoNum type="circleNumDbPlain"/>
            </a:pPr>
            <a:r>
              <a:rPr lang="en-US" altLang="zh-CN" sz="1600" dirty="0">
                <a:latin typeface="等线" panose="02010600030101010101" pitchFamily="2" charset="-122"/>
                <a:ea typeface="等线" panose="02010600030101010101" pitchFamily="2" charset="-122"/>
              </a:rPr>
              <a:t>Biased Predicate </a:t>
            </a:r>
            <a:r>
              <a:rPr lang="en-US" altLang="zh-CN" sz="1600" dirty="0" smtClean="0">
                <a:latin typeface="等线" panose="02010600030101010101" pitchFamily="2" charset="-122"/>
                <a:ea typeface="等线" panose="02010600030101010101" pitchFamily="2" charset="-122"/>
              </a:rPr>
              <a:t>Prediction</a:t>
            </a:r>
            <a:r>
              <a:rPr lang="zh-CN" altLang="en-US" sz="1600" dirty="0" smtClean="0">
                <a:latin typeface="等线" panose="02010600030101010101" pitchFamily="2" charset="-122"/>
                <a:ea typeface="等线" panose="02010600030101010101" pitchFamily="2" charset="-122"/>
              </a:rPr>
              <a:t>：将上一步的共现频率引入预训练</a:t>
            </a:r>
            <a:r>
              <a:rPr lang="en-US" altLang="zh-CN" sz="1600" dirty="0" smtClean="0">
                <a:latin typeface="等线" panose="02010600030101010101" pitchFamily="2" charset="-122"/>
                <a:ea typeface="等线" panose="02010600030101010101" pitchFamily="2" charset="-122"/>
              </a:rPr>
              <a:t>SGG</a:t>
            </a:r>
            <a:r>
              <a:rPr lang="zh-CN" altLang="en-US" sz="1600" dirty="0">
                <a:latin typeface="等线" panose="02010600030101010101" pitchFamily="2" charset="-122"/>
                <a:ea typeface="等线" panose="02010600030101010101" pitchFamily="2" charset="-122"/>
              </a:rPr>
              <a:t>模型</a:t>
            </a:r>
            <a:r>
              <a:rPr lang="zh-CN" altLang="en-US" sz="1600" dirty="0" smtClean="0">
                <a:latin typeface="等线" panose="02010600030101010101" pitchFamily="2" charset="-122"/>
                <a:ea typeface="等线" panose="02010600030101010101" pitchFamily="2" charset="-122"/>
              </a:rPr>
              <a:t>，结合视觉</a:t>
            </a:r>
            <a:r>
              <a:rPr lang="zh-CN" altLang="en-US" sz="1600" dirty="0">
                <a:latin typeface="等线" panose="02010600030101010101" pitchFamily="2" charset="-122"/>
                <a:ea typeface="等线" panose="02010600030101010101" pitchFamily="2" charset="-122"/>
              </a:rPr>
              <a:t>信息预测每个</a:t>
            </a:r>
            <a:r>
              <a:rPr lang="zh-CN" altLang="en-US" sz="1600" dirty="0" smtClean="0">
                <a:latin typeface="等线" panose="02010600030101010101" pitchFamily="2" charset="-122"/>
                <a:ea typeface="等线" panose="02010600030101010101" pitchFamily="2" charset="-122"/>
              </a:rPr>
              <a:t>谓词</a:t>
            </a:r>
            <a:r>
              <a:rPr lang="en-US" altLang="zh-CN" sz="1600" dirty="0" smtClean="0">
                <a:latin typeface="等线" panose="02010600030101010101" pitchFamily="2" charset="-122"/>
                <a:ea typeface="等线" panose="02010600030101010101" pitchFamily="2" charset="-122"/>
              </a:rPr>
              <a:t>pair</a:t>
            </a:r>
            <a:r>
              <a:rPr lang="zh-CN" altLang="en-US" sz="1600" dirty="0" smtClean="0">
                <a:latin typeface="等线" panose="02010600030101010101" pitchFamily="2" charset="-122"/>
                <a:ea typeface="等线" panose="02010600030101010101" pitchFamily="2" charset="-122"/>
              </a:rPr>
              <a:t>在</a:t>
            </a:r>
            <a:r>
              <a:rPr lang="zh-CN" altLang="en-US" sz="1600" dirty="0">
                <a:latin typeface="等线" panose="02010600030101010101" pitchFamily="2" charset="-122"/>
                <a:ea typeface="等线" panose="02010600030101010101" pitchFamily="2" charset="-122"/>
              </a:rPr>
              <a:t>所有场景下（主宾语对）的</a:t>
            </a:r>
            <a:r>
              <a:rPr lang="en-US" altLang="zh-CN" sz="1600" dirty="0">
                <a:latin typeface="等线" panose="02010600030101010101" pitchFamily="2" charset="-122"/>
                <a:ea typeface="等线" panose="02010600030101010101" pitchFamily="2" charset="-122"/>
              </a:rPr>
              <a:t>biased</a:t>
            </a:r>
            <a:r>
              <a:rPr lang="zh-CN" altLang="en-US" sz="1600" dirty="0" smtClean="0">
                <a:latin typeface="等线" panose="02010600030101010101" pitchFamily="2" charset="-122"/>
                <a:ea typeface="等线" panose="02010600030101010101" pitchFamily="2" charset="-122"/>
              </a:rPr>
              <a:t>结果，</a:t>
            </a:r>
            <a:r>
              <a:rPr lang="zh-CN" altLang="en-US" sz="1600" dirty="0">
                <a:latin typeface="等线" panose="02010600030101010101" pitchFamily="2" charset="-122"/>
                <a:ea typeface="等线" panose="02010600030101010101" pitchFamily="2" charset="-122"/>
              </a:rPr>
              <a:t>代表每对谓词之间基于上下文的相关性，也就是</a:t>
            </a:r>
            <a:r>
              <a:rPr lang="zh-CN" altLang="en-US" sz="1600" dirty="0">
                <a:solidFill>
                  <a:srgbClr val="FF0000"/>
                </a:solidFill>
                <a:latin typeface="等线" panose="02010600030101010101" pitchFamily="2" charset="-122"/>
                <a:ea typeface="等线" panose="02010600030101010101" pitchFamily="2" charset="-122"/>
              </a:rPr>
              <a:t>上下文</a:t>
            </a:r>
            <a:r>
              <a:rPr lang="en-US" altLang="zh-CN" sz="1600" dirty="0">
                <a:solidFill>
                  <a:srgbClr val="FF0000"/>
                </a:solidFill>
                <a:latin typeface="等线" panose="02010600030101010101" pitchFamily="2" charset="-122"/>
                <a:ea typeface="等线" panose="02010600030101010101" pitchFamily="2" charset="-122"/>
              </a:rPr>
              <a:t>node</a:t>
            </a:r>
            <a:r>
              <a:rPr lang="zh-CN" altLang="en-US" sz="1600" dirty="0">
                <a:solidFill>
                  <a:srgbClr val="FF0000"/>
                </a:solidFill>
                <a:latin typeface="等线" panose="02010600030101010101" pitchFamily="2" charset="-122"/>
                <a:ea typeface="等线" panose="02010600030101010101" pitchFamily="2" charset="-122"/>
              </a:rPr>
              <a:t>到边的权</a:t>
            </a:r>
            <a:r>
              <a:rPr lang="zh-CN" altLang="en-US" sz="1600" dirty="0" smtClean="0">
                <a:solidFill>
                  <a:srgbClr val="FF0000"/>
                </a:solidFill>
                <a:latin typeface="等线" panose="02010600030101010101" pitchFamily="2" charset="-122"/>
                <a:ea typeface="等线" panose="02010600030101010101" pitchFamily="2" charset="-122"/>
              </a:rPr>
              <a:t>值</a:t>
            </a:r>
            <a:endParaRPr lang="en-US" altLang="zh-CN" sz="1600" dirty="0" smtClean="0">
              <a:solidFill>
                <a:srgbClr val="FF0000"/>
              </a:solidFill>
              <a:latin typeface="等线" panose="02010600030101010101" pitchFamily="2" charset="-122"/>
              <a:ea typeface="等线" panose="02010600030101010101" pitchFamily="2" charset="-122"/>
            </a:endParaRPr>
          </a:p>
          <a:p>
            <a:pPr marL="342900" indent="-342900">
              <a:buFont typeface="+mj-ea"/>
              <a:buAutoNum type="circleNumDbPlain"/>
            </a:pPr>
            <a:endParaRPr lang="en-US" altLang="zh-CN" sz="1600" dirty="0" smtClean="0">
              <a:solidFill>
                <a:srgbClr val="FF0000"/>
              </a:solidFill>
              <a:latin typeface="等线" panose="02010600030101010101" pitchFamily="2" charset="-122"/>
              <a:ea typeface="等线" panose="02010600030101010101" pitchFamily="2" charset="-122"/>
            </a:endParaRPr>
          </a:p>
          <a:p>
            <a:pPr marL="342900" indent="-342900">
              <a:buFont typeface="+mj-ea"/>
              <a:buAutoNum type="circleNumDbPlain"/>
            </a:pPr>
            <a:r>
              <a:rPr lang="en-US" altLang="zh-CN" sz="1600" dirty="0">
                <a:latin typeface="等线" panose="02010600030101010101" pitchFamily="2" charset="-122"/>
                <a:ea typeface="等线" panose="02010600030101010101" pitchFamily="2" charset="-122"/>
              </a:rPr>
              <a:t>Predicate-Predicate </a:t>
            </a:r>
            <a:r>
              <a:rPr lang="en-US" altLang="zh-CN" sz="1600" dirty="0" smtClean="0">
                <a:latin typeface="等线" panose="02010600030101010101" pitchFamily="2" charset="-122"/>
                <a:ea typeface="等线" panose="02010600030101010101" pitchFamily="2" charset="-122"/>
              </a:rPr>
              <a:t>Association</a:t>
            </a:r>
            <a:r>
              <a:rPr lang="zh-CN" altLang="en-US" sz="1600" dirty="0" smtClean="0">
                <a:latin typeface="等线" panose="02010600030101010101" pitchFamily="2" charset="-122"/>
                <a:ea typeface="等线" panose="02010600030101010101" pitchFamily="2" charset="-122"/>
              </a:rPr>
              <a:t>：所有预测结果累加，归一化，获得</a:t>
            </a:r>
            <a:r>
              <a:rPr lang="zh-CN" altLang="en-US" sz="1600" dirty="0">
                <a:latin typeface="等线" panose="02010600030101010101" pitchFamily="2" charset="-122"/>
                <a:ea typeface="等线" panose="02010600030101010101" pitchFamily="2" charset="-122"/>
              </a:rPr>
              <a:t>每对</a:t>
            </a:r>
            <a:r>
              <a:rPr lang="zh-CN" altLang="en-US" sz="1600" dirty="0" smtClean="0">
                <a:latin typeface="等线" panose="02010600030101010101" pitchFamily="2" charset="-122"/>
                <a:ea typeface="等线" panose="02010600030101010101" pitchFamily="2" charset="-122"/>
              </a:rPr>
              <a:t>谓词间</a:t>
            </a:r>
            <a:r>
              <a:rPr lang="zh-CN" altLang="en-US" sz="1600" dirty="0">
                <a:latin typeface="等线" panose="02010600030101010101" pitchFamily="2" charset="-122"/>
                <a:ea typeface="等线" panose="02010600030101010101" pitchFamily="2" charset="-122"/>
              </a:rPr>
              <a:t>的</a:t>
            </a:r>
            <a:r>
              <a:rPr lang="zh-CN" altLang="en-US" sz="1600" dirty="0" smtClean="0">
                <a:latin typeface="等线" panose="02010600030101010101" pitchFamily="2" charset="-122"/>
                <a:ea typeface="等线" panose="02010600030101010101" pitchFamily="2" charset="-122"/>
              </a:rPr>
              <a:t>整体</a:t>
            </a:r>
            <a:r>
              <a:rPr lang="zh-CN" altLang="en-US" sz="1600" dirty="0">
                <a:latin typeface="等线" panose="02010600030101010101" pitchFamily="2" charset="-122"/>
                <a:ea typeface="等线" panose="02010600030101010101" pitchFamily="2" charset="-122"/>
              </a:rPr>
              <a:t>相关性</a:t>
            </a:r>
            <a:r>
              <a:rPr lang="zh-CN" altLang="en-US" sz="1600" dirty="0" smtClean="0">
                <a:latin typeface="等线" panose="02010600030101010101" pitchFamily="2" charset="-122"/>
                <a:ea typeface="等线" panose="02010600030101010101" pitchFamily="2" charset="-122"/>
              </a:rPr>
              <a:t>。</a:t>
            </a:r>
            <a:endParaRPr lang="en-US" altLang="zh-CN" sz="1600" dirty="0" smtClean="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6641810" y="1044000"/>
            <a:ext cx="4887816" cy="5027616"/>
          </a:xfrm>
          <a:prstGeom prst="rect">
            <a:avLst/>
          </a:prstGeom>
        </p:spPr>
      </p:pic>
      <p:sp>
        <p:nvSpPr>
          <p:cNvPr id="9" name="文本框 8"/>
          <p:cNvSpPr txBox="1"/>
          <p:nvPr/>
        </p:nvSpPr>
        <p:spPr>
          <a:xfrm>
            <a:off x="911335" y="5385600"/>
            <a:ext cx="5392800" cy="923330"/>
          </a:xfrm>
          <a:prstGeom prst="rect">
            <a:avLst/>
          </a:prstGeom>
          <a:noFill/>
        </p:spPr>
        <p:txBody>
          <a:bodyPr wrap="square" rtlCol="0">
            <a:spAutoFit/>
          </a:bodyPr>
          <a:lstStyle/>
          <a:p>
            <a:r>
              <a:rPr lang="zh-CN" altLang="en-US" dirty="0" smtClean="0">
                <a:solidFill>
                  <a:srgbClr val="FF0000"/>
                </a:solidFill>
                <a:latin typeface="等线" panose="02010600030101010101" pitchFamily="2" charset="-122"/>
                <a:ea typeface="等线" panose="02010600030101010101" pitchFamily="2" charset="-122"/>
              </a:rPr>
              <a:t>整个过程相当于期望获得相邻距离为</a:t>
            </a:r>
            <a:r>
              <a:rPr lang="en-US" altLang="zh-CN" dirty="0" smtClean="0">
                <a:solidFill>
                  <a:srgbClr val="FF0000"/>
                </a:solidFill>
                <a:latin typeface="等线" panose="02010600030101010101" pitchFamily="2" charset="-122"/>
                <a:ea typeface="等线" panose="02010600030101010101" pitchFamily="2" charset="-122"/>
              </a:rPr>
              <a:t>2</a:t>
            </a:r>
            <a:r>
              <a:rPr lang="zh-CN" altLang="en-US" dirty="0" smtClean="0">
                <a:solidFill>
                  <a:srgbClr val="FF0000"/>
                </a:solidFill>
                <a:latin typeface="等线" panose="02010600030101010101" pitchFamily="2" charset="-122"/>
                <a:ea typeface="等线" panose="02010600030101010101" pitchFamily="2" charset="-122"/>
              </a:rPr>
              <a:t>的节点的权值，首先构建距离为</a:t>
            </a:r>
            <a:r>
              <a:rPr lang="en-US" altLang="zh-CN" dirty="0" smtClean="0">
                <a:solidFill>
                  <a:srgbClr val="FF0000"/>
                </a:solidFill>
                <a:latin typeface="等线" panose="02010600030101010101" pitchFamily="2" charset="-122"/>
                <a:ea typeface="等线" panose="02010600030101010101" pitchFamily="2" charset="-122"/>
              </a:rPr>
              <a:t>1</a:t>
            </a:r>
            <a:r>
              <a:rPr lang="zh-CN" altLang="en-US" dirty="0" smtClean="0">
                <a:solidFill>
                  <a:srgbClr val="FF0000"/>
                </a:solidFill>
                <a:latin typeface="等线" panose="02010600030101010101" pitchFamily="2" charset="-122"/>
                <a:ea typeface="等线" panose="02010600030101010101" pitchFamily="2" charset="-122"/>
              </a:rPr>
              <a:t>的图，然后计算节点到边的权值，之后更新累加。</a:t>
            </a:r>
            <a:endParaRPr lang="zh-CN" altLang="en-US" dirty="0">
              <a:solidFill>
                <a:srgbClr val="FF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8683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2848" y="987245"/>
            <a:ext cx="4678752" cy="369332"/>
          </a:xfrm>
          <a:prstGeom prst="rect">
            <a:avLst/>
          </a:prstGeom>
        </p:spPr>
        <p:txBody>
          <a:bodyPr wrap="square">
            <a:spAutoFit/>
          </a:bodyPr>
          <a:lstStyle/>
          <a:p>
            <a:r>
              <a:rPr lang="en-US" altLang="zh-CN" dirty="0">
                <a:latin typeface="等线" panose="02010600030101010101" pitchFamily="2" charset="-122"/>
                <a:ea typeface="等线" panose="02010600030101010101" pitchFamily="2" charset="-122"/>
              </a:rPr>
              <a:t>Category Discriminating </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sp>
        <p:nvSpPr>
          <p:cNvPr id="5" name="文本框 4"/>
          <p:cNvSpPr txBox="1"/>
          <p:nvPr/>
        </p:nvSpPr>
        <p:spPr>
          <a:xfrm>
            <a:off x="574848" y="1545960"/>
            <a:ext cx="5463612" cy="584775"/>
          </a:xfrm>
          <a:prstGeom prst="rect">
            <a:avLst/>
          </a:prstGeom>
          <a:noFill/>
        </p:spPr>
        <p:txBody>
          <a:bodyPr wrap="square" rtlCol="0">
            <a:spAutoFit/>
          </a:bodyPr>
          <a:lstStyle/>
          <a:p>
            <a:r>
              <a:rPr lang="zh-CN" altLang="en-US" sz="1600" dirty="0" smtClean="0">
                <a:latin typeface="等线" panose="02010600030101010101" pitchFamily="2" charset="-122"/>
                <a:ea typeface="等线" panose="02010600030101010101" pitchFamily="2" charset="-122"/>
              </a:rPr>
              <a:t>以往</a:t>
            </a:r>
            <a:r>
              <a:rPr lang="en-US" altLang="zh-CN" sz="1600" dirty="0" smtClean="0">
                <a:latin typeface="等线" panose="02010600030101010101" pitchFamily="2" charset="-122"/>
                <a:ea typeface="等线" panose="02010600030101010101" pitchFamily="2" charset="-122"/>
              </a:rPr>
              <a:t>reweighting</a:t>
            </a:r>
            <a:r>
              <a:rPr lang="zh-CN" altLang="en-US" sz="1600" dirty="0">
                <a:latin typeface="等线" panose="02010600030101010101" pitchFamily="2" charset="-122"/>
                <a:ea typeface="等线" panose="02010600030101010101" pitchFamily="2" charset="-122"/>
              </a:rPr>
              <a:t>方法：加强对头类的惩罚同时</a:t>
            </a:r>
            <a:r>
              <a:rPr lang="zh-CN" altLang="en-US" sz="1600" dirty="0" smtClean="0">
                <a:latin typeface="等线" panose="02010600030101010101" pitchFamily="2" charset="-122"/>
                <a:ea typeface="等线" panose="02010600030101010101" pitchFamily="2" charset="-122"/>
              </a:rPr>
              <a:t>缩小头部对</a:t>
            </a:r>
            <a:r>
              <a:rPr lang="zh-CN" altLang="en-US" sz="1600" dirty="0">
                <a:latin typeface="等线" panose="02010600030101010101" pitchFamily="2" charset="-122"/>
                <a:ea typeface="等线" panose="02010600030101010101" pitchFamily="2" charset="-122"/>
              </a:rPr>
              <a:t>尾类的压倒性惩罚来重新平衡学习过程</a:t>
            </a:r>
            <a:endParaRPr lang="en-US" altLang="zh-CN" sz="1600" dirty="0" smtClean="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1032187" y="2413287"/>
            <a:ext cx="3588753" cy="877113"/>
          </a:xfrm>
          <a:prstGeom prst="rect">
            <a:avLst/>
          </a:prstGeom>
        </p:spPr>
      </p:pic>
      <p:pic>
        <p:nvPicPr>
          <p:cNvPr id="7" name="图片 6"/>
          <p:cNvPicPr>
            <a:picLocks noChangeAspect="1"/>
          </p:cNvPicPr>
          <p:nvPr/>
        </p:nvPicPr>
        <p:blipFill>
          <a:blip r:embed="rId4"/>
          <a:stretch>
            <a:fillRect/>
          </a:stretch>
        </p:blipFill>
        <p:spPr>
          <a:xfrm>
            <a:off x="1032187" y="3422286"/>
            <a:ext cx="2101725" cy="534758"/>
          </a:xfrm>
          <a:prstGeom prst="rect">
            <a:avLst/>
          </a:prstGeom>
        </p:spPr>
      </p:pic>
      <p:sp>
        <p:nvSpPr>
          <p:cNvPr id="10" name="文本框 9"/>
          <p:cNvSpPr txBox="1"/>
          <p:nvPr/>
        </p:nvSpPr>
        <p:spPr>
          <a:xfrm>
            <a:off x="1032187" y="4147200"/>
            <a:ext cx="3016800" cy="2031325"/>
          </a:xfrm>
          <a:prstGeom prst="rect">
            <a:avLst/>
          </a:prstGeom>
          <a:noFill/>
        </p:spPr>
        <p:txBody>
          <a:bodyPr wrap="square" rtlCol="0">
            <a:spAutoFit/>
          </a:bodyPr>
          <a:lstStyle/>
          <a:p>
            <a:r>
              <a:rPr lang="en-US" altLang="zh-CN" sz="1400" dirty="0">
                <a:latin typeface="等线" panose="02010600030101010101" pitchFamily="2" charset="-122"/>
                <a:ea typeface="等线" panose="02010600030101010101" pitchFamily="2" charset="-122"/>
              </a:rPr>
              <a:t>j</a:t>
            </a:r>
            <a:r>
              <a:rPr lang="zh-CN" altLang="en-US" sz="1400" dirty="0">
                <a:latin typeface="等线" panose="02010600030101010101" pitchFamily="2" charset="-122"/>
                <a:ea typeface="等线" panose="02010600030101010101" pitchFamily="2" charset="-122"/>
              </a:rPr>
              <a:t>相对于</a:t>
            </a:r>
            <a:r>
              <a:rPr lang="en-US" altLang="zh-CN" sz="1400" dirty="0" err="1">
                <a:latin typeface="等线" panose="02010600030101010101" pitchFamily="2" charset="-122"/>
                <a:ea typeface="等线" panose="02010600030101010101" pitchFamily="2" charset="-122"/>
              </a:rPr>
              <a:t>i</a:t>
            </a:r>
            <a:r>
              <a:rPr lang="zh-CN" altLang="en-US" sz="1400" dirty="0">
                <a:latin typeface="等线" panose="02010600030101010101" pitchFamily="2" charset="-122"/>
                <a:ea typeface="等线" panose="02010600030101010101" pitchFamily="2" charset="-122"/>
              </a:rPr>
              <a:t>是负样本</a:t>
            </a:r>
            <a:r>
              <a:rPr lang="zh-CN" altLang="en-US" sz="1400" dirty="0" smtClean="0">
                <a:latin typeface="等线" panose="02010600030101010101" pitchFamily="2" charset="-122"/>
                <a:ea typeface="等线" panose="02010600030101010101" pitchFamily="2" charset="-122"/>
              </a:rPr>
              <a:t>，梯度将变化。</a:t>
            </a:r>
            <a:endParaRPr lang="en-US" altLang="zh-CN" sz="1400" dirty="0" smtClean="0">
              <a:latin typeface="等线" panose="02010600030101010101" pitchFamily="2" charset="-122"/>
              <a:ea typeface="等线" panose="02010600030101010101" pitchFamily="2" charset="-122"/>
            </a:endParaRPr>
          </a:p>
          <a:p>
            <a:endParaRPr lang="en-US" altLang="zh-CN" sz="1400" dirty="0" smtClean="0">
              <a:latin typeface="等线" panose="02010600030101010101" pitchFamily="2" charset="-122"/>
              <a:ea typeface="等线" panose="02010600030101010101" pitchFamily="2" charset="-122"/>
            </a:endParaRPr>
          </a:p>
          <a:p>
            <a:r>
              <a:rPr lang="zh-CN" altLang="en-US" sz="1400" dirty="0" smtClean="0">
                <a:latin typeface="等线" panose="02010600030101010101" pitchFamily="2" charset="-122"/>
                <a:ea typeface="等线" panose="02010600030101010101" pitchFamily="2" charset="-122"/>
              </a:rPr>
              <a:t>如果</a:t>
            </a:r>
            <a:r>
              <a:rPr lang="zh-CN" altLang="en-US" sz="1400" dirty="0">
                <a:latin typeface="等线" panose="02010600030101010101" pitchFamily="2" charset="-122"/>
                <a:ea typeface="等线" panose="02010600030101010101" pitchFamily="2" charset="-122"/>
              </a:rPr>
              <a:t>正类 </a:t>
            </a:r>
            <a:r>
              <a:rPr lang="en-US" altLang="zh-CN" sz="1400" dirty="0" err="1">
                <a:latin typeface="等线" panose="02010600030101010101" pitchFamily="2" charset="-122"/>
                <a:ea typeface="等线" panose="02010600030101010101" pitchFamily="2" charset="-122"/>
              </a:rPr>
              <a:t>i</a:t>
            </a:r>
            <a:r>
              <a:rPr lang="en-US" altLang="zh-CN" sz="1400" dirty="0">
                <a:latin typeface="等线" panose="02010600030101010101" pitchFamily="2" charset="-122"/>
                <a:ea typeface="等线" panose="02010600030101010101" pitchFamily="2" charset="-122"/>
              </a:rPr>
              <a:t> </a:t>
            </a:r>
            <a:r>
              <a:rPr lang="zh-CN" altLang="en-US" sz="1400" dirty="0">
                <a:latin typeface="等线" panose="02010600030101010101" pitchFamily="2" charset="-122"/>
                <a:ea typeface="等线" panose="02010600030101010101" pitchFamily="2" charset="-122"/>
              </a:rPr>
              <a:t>的出现频率低于负类 </a:t>
            </a:r>
            <a:r>
              <a:rPr lang="en-US" altLang="zh-CN" sz="1400" dirty="0">
                <a:latin typeface="等线" panose="02010600030101010101" pitchFamily="2" charset="-122"/>
                <a:ea typeface="等线" panose="02010600030101010101" pitchFamily="2" charset="-122"/>
              </a:rPr>
              <a:t>j</a:t>
            </a:r>
            <a:r>
              <a:rPr lang="zh-CN" altLang="en-US" sz="1400" dirty="0">
                <a:latin typeface="等线" panose="02010600030101010101" pitchFamily="2" charset="-122"/>
                <a:ea typeface="等线" panose="02010600030101010101" pitchFamily="2" charset="-122"/>
              </a:rPr>
              <a:t>，即 </a:t>
            </a:r>
            <a:r>
              <a:rPr lang="en-US" altLang="zh-CN" sz="1400" dirty="0" err="1">
                <a:latin typeface="等线" panose="02010600030101010101" pitchFamily="2" charset="-122"/>
                <a:ea typeface="等线" panose="02010600030101010101" pitchFamily="2" charset="-122"/>
              </a:rPr>
              <a:t>nj</a:t>
            </a:r>
            <a:r>
              <a:rPr lang="en-US" altLang="zh-CN" sz="1400" dirty="0">
                <a:latin typeface="等线" panose="02010600030101010101" pitchFamily="2" charset="-122"/>
                <a:ea typeface="等线" panose="02010600030101010101" pitchFamily="2" charset="-122"/>
              </a:rPr>
              <a:t> &gt; </a:t>
            </a:r>
            <a:r>
              <a:rPr lang="en-US" altLang="zh-CN" sz="1400" dirty="0" err="1">
                <a:latin typeface="等线" panose="02010600030101010101" pitchFamily="2" charset="-122"/>
                <a:ea typeface="等线" panose="02010600030101010101" pitchFamily="2" charset="-122"/>
              </a:rPr>
              <a:t>ni</a:t>
            </a:r>
            <a:r>
              <a:rPr lang="en-US" altLang="zh-CN" sz="1400" dirty="0">
                <a:latin typeface="等线" panose="02010600030101010101" pitchFamily="2" charset="-122"/>
                <a:ea typeface="等线" panose="02010600030101010101" pitchFamily="2" charset="-122"/>
              </a:rPr>
              <a:t> </a:t>
            </a:r>
            <a:r>
              <a:rPr lang="zh-CN" altLang="en-US" sz="1400" dirty="0">
                <a:latin typeface="等线" panose="02010600030101010101" pitchFamily="2" charset="-122"/>
                <a:ea typeface="等线" panose="02010600030101010101" pitchFamily="2" charset="-122"/>
              </a:rPr>
              <a:t>且 </a:t>
            </a:r>
            <a:r>
              <a:rPr lang="en-US" altLang="zh-CN" sz="1400" dirty="0" err="1">
                <a:latin typeface="等线" panose="02010600030101010101" pitchFamily="2" charset="-122"/>
                <a:ea typeface="等线" panose="02010600030101010101" pitchFamily="2" charset="-122"/>
              </a:rPr>
              <a:t>wij</a:t>
            </a:r>
            <a:r>
              <a:rPr lang="en-US" altLang="zh-CN" sz="1400" dirty="0">
                <a:latin typeface="等线" panose="02010600030101010101" pitchFamily="2" charset="-122"/>
                <a:ea typeface="等线" panose="02010600030101010101" pitchFamily="2" charset="-122"/>
              </a:rPr>
              <a:t> &gt; 1</a:t>
            </a:r>
            <a:r>
              <a:rPr lang="zh-CN" altLang="en-US" sz="1400" dirty="0">
                <a:latin typeface="等线" panose="02010600030101010101" pitchFamily="2" charset="-122"/>
                <a:ea typeface="等线" panose="02010600030101010101" pitchFamily="2" charset="-122"/>
              </a:rPr>
              <a:t>，则会加强对负类 </a:t>
            </a:r>
            <a:r>
              <a:rPr lang="en-US" altLang="zh-CN" sz="1400" dirty="0">
                <a:latin typeface="等线" panose="02010600030101010101" pitchFamily="2" charset="-122"/>
                <a:ea typeface="等线" panose="02010600030101010101" pitchFamily="2" charset="-122"/>
              </a:rPr>
              <a:t>j </a:t>
            </a:r>
            <a:r>
              <a:rPr lang="zh-CN" altLang="en-US" sz="1400" dirty="0">
                <a:latin typeface="等线" panose="02010600030101010101" pitchFamily="2" charset="-122"/>
                <a:ea typeface="等线" panose="02010600030101010101" pitchFamily="2" charset="-122"/>
              </a:rPr>
              <a:t>的惩罚。 </a:t>
            </a:r>
            <a:endParaRPr lang="en-US" altLang="zh-CN" sz="1400" dirty="0" smtClean="0">
              <a:latin typeface="等线" panose="02010600030101010101" pitchFamily="2" charset="-122"/>
              <a:ea typeface="等线" panose="02010600030101010101" pitchFamily="2" charset="-122"/>
            </a:endParaRPr>
          </a:p>
          <a:p>
            <a:endParaRPr lang="en-US" altLang="zh-CN" sz="1400" dirty="0" smtClean="0">
              <a:latin typeface="等线" panose="02010600030101010101" pitchFamily="2" charset="-122"/>
              <a:ea typeface="等线" panose="02010600030101010101" pitchFamily="2" charset="-122"/>
            </a:endParaRPr>
          </a:p>
          <a:p>
            <a:r>
              <a:rPr lang="zh-CN" altLang="en-US" sz="1400" dirty="0" smtClean="0">
                <a:latin typeface="等线" panose="02010600030101010101" pitchFamily="2" charset="-122"/>
                <a:ea typeface="等线" panose="02010600030101010101" pitchFamily="2" charset="-122"/>
              </a:rPr>
              <a:t>相反</a:t>
            </a:r>
            <a:r>
              <a:rPr lang="zh-CN" altLang="en-US" sz="1400" dirty="0">
                <a:latin typeface="等线" panose="02010600030101010101" pitchFamily="2" charset="-122"/>
                <a:ea typeface="等线" panose="02010600030101010101" pitchFamily="2" charset="-122"/>
              </a:rPr>
              <a:t>，如果 </a:t>
            </a:r>
            <a:r>
              <a:rPr lang="en-US" altLang="zh-CN" sz="1400" dirty="0" err="1">
                <a:latin typeface="等线" panose="02010600030101010101" pitchFamily="2" charset="-122"/>
                <a:ea typeface="等线" panose="02010600030101010101" pitchFamily="2" charset="-122"/>
              </a:rPr>
              <a:t>nj</a:t>
            </a:r>
            <a:r>
              <a:rPr lang="en-US" altLang="zh-CN" sz="1400" dirty="0">
                <a:latin typeface="等线" panose="02010600030101010101" pitchFamily="2" charset="-122"/>
                <a:ea typeface="等线" panose="02010600030101010101" pitchFamily="2" charset="-122"/>
              </a:rPr>
              <a:t> ≤ </a:t>
            </a:r>
            <a:r>
              <a:rPr lang="en-US" altLang="zh-CN" sz="1400" dirty="0" err="1">
                <a:latin typeface="等线" panose="02010600030101010101" pitchFamily="2" charset="-122"/>
                <a:ea typeface="等线" panose="02010600030101010101" pitchFamily="2" charset="-122"/>
              </a:rPr>
              <a:t>ni</a:t>
            </a:r>
            <a:r>
              <a:rPr lang="en-US" altLang="zh-CN" sz="1400" dirty="0">
                <a:latin typeface="等线" panose="02010600030101010101" pitchFamily="2" charset="-122"/>
                <a:ea typeface="等线" panose="02010600030101010101" pitchFamily="2" charset="-122"/>
              </a:rPr>
              <a:t> </a:t>
            </a:r>
            <a:r>
              <a:rPr lang="zh-CN" altLang="en-US" sz="1400" dirty="0">
                <a:latin typeface="等线" panose="02010600030101010101" pitchFamily="2" charset="-122"/>
                <a:ea typeface="等线" panose="02010600030101010101" pitchFamily="2" charset="-122"/>
              </a:rPr>
              <a:t>且 </a:t>
            </a:r>
            <a:r>
              <a:rPr lang="en-US" altLang="zh-CN" sz="1400" dirty="0" err="1">
                <a:latin typeface="等线" panose="02010600030101010101" pitchFamily="2" charset="-122"/>
                <a:ea typeface="等线" panose="02010600030101010101" pitchFamily="2" charset="-122"/>
              </a:rPr>
              <a:t>wij</a:t>
            </a:r>
            <a:r>
              <a:rPr lang="en-US" altLang="zh-CN" sz="1400" dirty="0">
                <a:latin typeface="等线" panose="02010600030101010101" pitchFamily="2" charset="-122"/>
                <a:ea typeface="等线" panose="02010600030101010101" pitchFamily="2" charset="-122"/>
              </a:rPr>
              <a:t> = 1</a:t>
            </a:r>
            <a:r>
              <a:rPr lang="zh-CN" altLang="en-US" sz="1400" dirty="0">
                <a:latin typeface="等线" panose="02010600030101010101" pitchFamily="2" charset="-122"/>
                <a:ea typeface="等线" panose="02010600030101010101" pitchFamily="2" charset="-122"/>
              </a:rPr>
              <a:t>，则会降低对负类 </a:t>
            </a:r>
            <a:r>
              <a:rPr lang="en-US" altLang="zh-CN" sz="1400" dirty="0">
                <a:latin typeface="等线" panose="02010600030101010101" pitchFamily="2" charset="-122"/>
                <a:ea typeface="等线" panose="02010600030101010101" pitchFamily="2" charset="-122"/>
              </a:rPr>
              <a:t>j </a:t>
            </a:r>
            <a:r>
              <a:rPr lang="zh-CN" altLang="en-US" sz="1400" dirty="0">
                <a:latin typeface="等线" panose="02010600030101010101" pitchFamily="2" charset="-122"/>
                <a:ea typeface="等线" panose="02010600030101010101" pitchFamily="2" charset="-122"/>
              </a:rPr>
              <a:t>的惩罚</a:t>
            </a:r>
            <a:r>
              <a:rPr lang="zh-CN" altLang="en-US" sz="1400" dirty="0" smtClean="0">
                <a:latin typeface="等线" panose="02010600030101010101" pitchFamily="2" charset="-122"/>
                <a:ea typeface="等线" panose="02010600030101010101" pitchFamily="2" charset="-122"/>
              </a:rPr>
              <a:t>。</a:t>
            </a:r>
            <a:endParaRPr lang="en-US" altLang="zh-CN" sz="1400" dirty="0" smtClean="0">
              <a:latin typeface="等线" panose="02010600030101010101" pitchFamily="2" charset="-122"/>
              <a:ea typeface="等线" panose="02010600030101010101" pitchFamily="2" charset="-122"/>
            </a:endParaRPr>
          </a:p>
          <a:p>
            <a:endParaRPr lang="en-US" altLang="zh-CN" sz="1400" dirty="0">
              <a:latin typeface="等线" panose="02010600030101010101" pitchFamily="2" charset="-122"/>
              <a:ea typeface="等线" panose="02010600030101010101" pitchFamily="2" charset="-122"/>
            </a:endParaRPr>
          </a:p>
        </p:txBody>
      </p:sp>
      <p:sp>
        <p:nvSpPr>
          <p:cNvPr id="12" name="矩形 11"/>
          <p:cNvSpPr/>
          <p:nvPr/>
        </p:nvSpPr>
        <p:spPr>
          <a:xfrm>
            <a:off x="6727200" y="3457978"/>
            <a:ext cx="4728000" cy="1815882"/>
          </a:xfrm>
          <a:prstGeom prst="rect">
            <a:avLst/>
          </a:prstGeom>
        </p:spPr>
        <p:txBody>
          <a:bodyPr wrap="square">
            <a:spAutoFit/>
          </a:bodyPr>
          <a:lstStyle/>
          <a:p>
            <a:r>
              <a:rPr lang="zh-CN" altLang="en-US" sz="1400" dirty="0" smtClean="0">
                <a:latin typeface="等线" panose="02010600030101010101" pitchFamily="2" charset="-122"/>
                <a:ea typeface="等线" panose="02010600030101010101" pitchFamily="2" charset="-122"/>
              </a:rPr>
              <a:t>为了</a:t>
            </a:r>
            <a:r>
              <a:rPr lang="zh-CN" altLang="en-US" sz="1400" dirty="0">
                <a:latin typeface="等线" panose="02010600030101010101" pitchFamily="2" charset="-122"/>
                <a:ea typeface="等线" panose="02010600030101010101" pitchFamily="2" charset="-122"/>
              </a:rPr>
              <a:t>防止尾类</a:t>
            </a:r>
            <a:r>
              <a:rPr lang="zh-CN" altLang="en-US" sz="1400" dirty="0" smtClean="0">
                <a:latin typeface="等线" panose="02010600030101010101" pitchFamily="2" charset="-122"/>
                <a:ea typeface="等线" panose="02010600030101010101" pitchFamily="2" charset="-122"/>
              </a:rPr>
              <a:t>“</a:t>
            </a:r>
            <a:r>
              <a:rPr lang="en-US" altLang="zh-CN" sz="1400" dirty="0" smtClean="0">
                <a:latin typeface="等线" panose="02010600030101010101" pitchFamily="2" charset="-122"/>
                <a:ea typeface="等线" panose="02010600030101010101" pitchFamily="2" charset="-122"/>
              </a:rPr>
              <a:t>standing on</a:t>
            </a:r>
            <a:r>
              <a:rPr lang="zh-CN" altLang="en-US" sz="1400" dirty="0" smtClean="0">
                <a:latin typeface="等线" panose="02010600030101010101" pitchFamily="2" charset="-122"/>
                <a:ea typeface="等线" panose="02010600030101010101" pitchFamily="2" charset="-122"/>
              </a:rPr>
              <a:t>”</a:t>
            </a:r>
            <a:r>
              <a:rPr lang="zh-CN" altLang="en-US" sz="1400" dirty="0">
                <a:latin typeface="等线" panose="02010600030101010101" pitchFamily="2" charset="-122"/>
                <a:ea typeface="等线" panose="02010600030101010101" pitchFamily="2" charset="-122"/>
              </a:rPr>
              <a:t>被过度压制，重新加权的</a:t>
            </a:r>
            <a:r>
              <a:rPr lang="zh-CN" altLang="en-US" sz="1400" dirty="0" smtClean="0">
                <a:latin typeface="等线" panose="02010600030101010101" pitchFamily="2" charset="-122"/>
                <a:ea typeface="等线" panose="02010600030101010101" pitchFamily="2" charset="-122"/>
              </a:rPr>
              <a:t>方法粗糙地把“</a:t>
            </a:r>
            <a:r>
              <a:rPr lang="en-US" altLang="zh-CN" sz="1400" dirty="0" smtClean="0">
                <a:latin typeface="等线" panose="02010600030101010101" pitchFamily="2" charset="-122"/>
                <a:ea typeface="等线" panose="02010600030101010101" pitchFamily="2" charset="-122"/>
              </a:rPr>
              <a:t>on</a:t>
            </a:r>
            <a:r>
              <a:rPr lang="zh-CN" altLang="en-US" sz="1400" dirty="0" smtClean="0">
                <a:latin typeface="等线" panose="02010600030101010101" pitchFamily="2" charset="-122"/>
                <a:ea typeface="等线" panose="02010600030101010101" pitchFamily="2" charset="-122"/>
              </a:rPr>
              <a:t>”和“</a:t>
            </a:r>
            <a:r>
              <a:rPr lang="en-US" altLang="zh-CN" sz="1400" dirty="0" smtClean="0">
                <a:latin typeface="等线" panose="02010600030101010101" pitchFamily="2" charset="-122"/>
                <a:ea typeface="等线" panose="02010600030101010101" pitchFamily="2" charset="-122"/>
              </a:rPr>
              <a:t>has</a:t>
            </a:r>
            <a:r>
              <a:rPr lang="zh-CN" altLang="en-US" sz="1400" dirty="0" smtClean="0">
                <a:latin typeface="等线" panose="02010600030101010101" pitchFamily="2" charset="-122"/>
                <a:ea typeface="等线" panose="02010600030101010101" pitchFamily="2" charset="-122"/>
              </a:rPr>
              <a:t>”都减少了梯度，抑制他们学习。</a:t>
            </a:r>
            <a:endParaRPr lang="en-US" altLang="zh-CN" sz="1400" dirty="0" smtClean="0">
              <a:latin typeface="等线" panose="02010600030101010101" pitchFamily="2" charset="-122"/>
              <a:ea typeface="等线" panose="02010600030101010101" pitchFamily="2" charset="-122"/>
            </a:endParaRPr>
          </a:p>
          <a:p>
            <a:endParaRPr lang="en-US" altLang="zh-CN" sz="1400" dirty="0" smtClean="0">
              <a:latin typeface="等线" panose="02010600030101010101" pitchFamily="2" charset="-122"/>
              <a:ea typeface="等线" panose="02010600030101010101" pitchFamily="2" charset="-122"/>
            </a:endParaRPr>
          </a:p>
          <a:p>
            <a:r>
              <a:rPr lang="zh-CN" altLang="en-US" sz="1400" dirty="0" smtClean="0">
                <a:solidFill>
                  <a:srgbClr val="FF0000"/>
                </a:solidFill>
                <a:latin typeface="等线" panose="02010600030101010101" pitchFamily="2" charset="-122"/>
                <a:ea typeface="等线" panose="02010600030101010101" pitchFamily="2" charset="-122"/>
              </a:rPr>
              <a:t>虽然加强</a:t>
            </a:r>
            <a:r>
              <a:rPr lang="zh-CN" altLang="en-US" sz="1400" dirty="0">
                <a:solidFill>
                  <a:srgbClr val="FF0000"/>
                </a:solidFill>
                <a:latin typeface="等线" panose="02010600030101010101" pitchFamily="2" charset="-122"/>
                <a:ea typeface="等线" panose="02010600030101010101" pitchFamily="2" charset="-122"/>
              </a:rPr>
              <a:t>了“</a:t>
            </a:r>
            <a:r>
              <a:rPr lang="en-US" altLang="zh-CN" sz="1400" dirty="0">
                <a:solidFill>
                  <a:srgbClr val="FF0000"/>
                </a:solidFill>
                <a:latin typeface="等线" panose="02010600030101010101" pitchFamily="2" charset="-122"/>
                <a:ea typeface="等线" panose="02010600030101010101" pitchFamily="2" charset="-122"/>
              </a:rPr>
              <a:t>on”</a:t>
            </a:r>
            <a:r>
              <a:rPr lang="zh-CN" altLang="en-US" sz="1400" dirty="0">
                <a:solidFill>
                  <a:srgbClr val="FF0000"/>
                </a:solidFill>
                <a:latin typeface="等线" panose="02010600030101010101" pitchFamily="2" charset="-122"/>
                <a:ea typeface="等线" panose="02010600030101010101" pitchFamily="2" charset="-122"/>
              </a:rPr>
              <a:t>和“</a:t>
            </a:r>
            <a:r>
              <a:rPr lang="en-US" altLang="zh-CN" sz="1400" dirty="0">
                <a:solidFill>
                  <a:srgbClr val="FF0000"/>
                </a:solidFill>
                <a:latin typeface="等线" panose="02010600030101010101" pitchFamily="2" charset="-122"/>
                <a:ea typeface="等线" panose="02010600030101010101" pitchFamily="2" charset="-122"/>
              </a:rPr>
              <a:t>stand on”</a:t>
            </a:r>
            <a:r>
              <a:rPr lang="zh-CN" altLang="en-US" sz="1400" dirty="0">
                <a:solidFill>
                  <a:srgbClr val="FF0000"/>
                </a:solidFill>
                <a:latin typeface="等线" panose="02010600030101010101" pitchFamily="2" charset="-122"/>
                <a:ea typeface="等线" panose="02010600030101010101" pitchFamily="2" charset="-122"/>
              </a:rPr>
              <a:t>之间的区分力，但容易同时降低“</a:t>
            </a:r>
            <a:r>
              <a:rPr lang="en-US" altLang="zh-CN" sz="1400" dirty="0">
                <a:solidFill>
                  <a:srgbClr val="FF0000"/>
                </a:solidFill>
                <a:latin typeface="等线" panose="02010600030101010101" pitchFamily="2" charset="-122"/>
                <a:ea typeface="等线" panose="02010600030101010101" pitchFamily="2" charset="-122"/>
              </a:rPr>
              <a:t>has”</a:t>
            </a:r>
            <a:r>
              <a:rPr lang="zh-CN" altLang="en-US" sz="1400" dirty="0">
                <a:solidFill>
                  <a:srgbClr val="FF0000"/>
                </a:solidFill>
                <a:latin typeface="等线" panose="02010600030101010101" pitchFamily="2" charset="-122"/>
                <a:ea typeface="等线" panose="02010600030101010101" pitchFamily="2" charset="-122"/>
              </a:rPr>
              <a:t>和“</a:t>
            </a:r>
            <a:r>
              <a:rPr lang="en-US" altLang="zh-CN" sz="1400" dirty="0">
                <a:solidFill>
                  <a:srgbClr val="FF0000"/>
                </a:solidFill>
                <a:latin typeface="等线" panose="02010600030101010101" pitchFamily="2" charset="-122"/>
                <a:ea typeface="等线" panose="02010600030101010101" pitchFamily="2" charset="-122"/>
              </a:rPr>
              <a:t>stand on”</a:t>
            </a:r>
            <a:r>
              <a:rPr lang="zh-CN" altLang="en-US" sz="1400" dirty="0">
                <a:solidFill>
                  <a:srgbClr val="FF0000"/>
                </a:solidFill>
                <a:latin typeface="等线" panose="02010600030101010101" pitchFamily="2" charset="-122"/>
                <a:ea typeface="等线" panose="02010600030101010101" pitchFamily="2" charset="-122"/>
              </a:rPr>
              <a:t>之间的区分</a:t>
            </a:r>
            <a:r>
              <a:rPr lang="zh-CN" altLang="en-US" sz="1400" dirty="0" smtClean="0">
                <a:solidFill>
                  <a:srgbClr val="FF0000"/>
                </a:solidFill>
                <a:latin typeface="等线" panose="02010600030101010101" pitchFamily="2" charset="-122"/>
                <a:ea typeface="等线" panose="02010600030101010101" pitchFamily="2" charset="-122"/>
              </a:rPr>
              <a:t>力</a:t>
            </a:r>
            <a:r>
              <a:rPr lang="zh-CN" altLang="en-US" sz="1400" dirty="0">
                <a:solidFill>
                  <a:srgbClr val="FF0000"/>
                </a:solidFill>
                <a:latin typeface="等线" panose="02010600030101010101" pitchFamily="2" charset="-122"/>
                <a:ea typeface="等线" panose="02010600030101010101" pitchFamily="2" charset="-122"/>
              </a:rPr>
              <a:t>，使其没有充分</a:t>
            </a:r>
            <a:r>
              <a:rPr lang="zh-CN" altLang="en-US" sz="1400" dirty="0" smtClean="0">
                <a:solidFill>
                  <a:srgbClr val="FF0000"/>
                </a:solidFill>
                <a:latin typeface="等线" panose="02010600030101010101" pitchFamily="2" charset="-122"/>
                <a:ea typeface="等线" panose="02010600030101010101" pitchFamily="2" charset="-122"/>
              </a:rPr>
              <a:t>优化</a:t>
            </a:r>
            <a:r>
              <a:rPr lang="zh-CN" altLang="en-US" sz="1400" dirty="0" smtClean="0">
                <a:latin typeface="等线" panose="02010600030101010101" pitchFamily="2" charset="-122"/>
                <a:ea typeface="等线" panose="02010600030101010101" pitchFamily="2" charset="-122"/>
              </a:rPr>
              <a:t>。</a:t>
            </a:r>
            <a:endParaRPr lang="en-US" altLang="zh-CN" sz="1400" dirty="0" smtClean="0">
              <a:latin typeface="等线" panose="02010600030101010101" pitchFamily="2" charset="-122"/>
              <a:ea typeface="等线" panose="02010600030101010101" pitchFamily="2" charset="-122"/>
            </a:endParaRPr>
          </a:p>
          <a:p>
            <a:endParaRPr lang="en-US" altLang="zh-CN" sz="1400" dirty="0" smtClean="0">
              <a:latin typeface="等线" panose="02010600030101010101" pitchFamily="2" charset="-122"/>
              <a:ea typeface="等线" panose="02010600030101010101" pitchFamily="2" charset="-122"/>
            </a:endParaRPr>
          </a:p>
          <a:p>
            <a:r>
              <a:rPr lang="zh-CN" altLang="en-US" sz="1400" dirty="0" smtClean="0">
                <a:solidFill>
                  <a:srgbClr val="FF0000"/>
                </a:solidFill>
                <a:latin typeface="等线" panose="02010600030101010101" pitchFamily="2" charset="-122"/>
                <a:ea typeface="等线" panose="02010600030101010101" pitchFamily="2" charset="-122"/>
              </a:rPr>
              <a:t>重新加权方法</a:t>
            </a:r>
            <a:r>
              <a:rPr lang="zh-CN" altLang="en-US" sz="1400" dirty="0">
                <a:solidFill>
                  <a:srgbClr val="FF0000"/>
                </a:solidFill>
                <a:latin typeface="等线" panose="02010600030101010101" pitchFamily="2" charset="-122"/>
                <a:ea typeface="等线" panose="02010600030101010101" pitchFamily="2" charset="-122"/>
              </a:rPr>
              <a:t>仅</a:t>
            </a:r>
            <a:r>
              <a:rPr lang="zh-CN" altLang="en-US" sz="1400" dirty="0" smtClean="0">
                <a:solidFill>
                  <a:srgbClr val="FF0000"/>
                </a:solidFill>
                <a:latin typeface="等线" panose="02010600030101010101" pitchFamily="2" charset="-122"/>
                <a:ea typeface="等线" panose="02010600030101010101" pitchFamily="2" charset="-122"/>
              </a:rPr>
              <a:t>考虑频率粗略</a:t>
            </a:r>
            <a:r>
              <a:rPr lang="zh-CN" altLang="en-US" sz="1400" dirty="0">
                <a:solidFill>
                  <a:srgbClr val="FF0000"/>
                </a:solidFill>
                <a:latin typeface="等线" panose="02010600030101010101" pitchFamily="2" charset="-122"/>
                <a:ea typeface="等线" panose="02010600030101010101" pitchFamily="2" charset="-122"/>
              </a:rPr>
              <a:t>地减少所有样本比正谓词少的负谓词的负梯度，不够合理</a:t>
            </a:r>
            <a:r>
              <a:rPr lang="zh-CN" altLang="en-US" sz="1400" dirty="0" smtClean="0">
                <a:latin typeface="等线" panose="02010600030101010101" pitchFamily="2" charset="-122"/>
                <a:ea typeface="等线" panose="02010600030101010101" pitchFamily="2" charset="-122"/>
              </a:rPr>
              <a:t>。</a:t>
            </a:r>
            <a:endParaRPr lang="zh-CN" altLang="en-US" sz="1400" dirty="0">
              <a:latin typeface="等线" panose="02010600030101010101" pitchFamily="2" charset="-122"/>
              <a:ea typeface="等线" panose="02010600030101010101" pitchFamily="2" charset="-122"/>
            </a:endParaRPr>
          </a:p>
        </p:txBody>
      </p:sp>
      <p:sp>
        <p:nvSpPr>
          <p:cNvPr id="13" name="文本框 12"/>
          <p:cNvSpPr txBox="1"/>
          <p:nvPr/>
        </p:nvSpPr>
        <p:spPr>
          <a:xfrm>
            <a:off x="8380800" y="1641878"/>
            <a:ext cx="1288800" cy="369332"/>
          </a:xfrm>
          <a:prstGeom prst="rect">
            <a:avLst/>
          </a:prstGeom>
          <a:noFill/>
        </p:spPr>
        <p:txBody>
          <a:bodyPr wrap="square" rtlCol="0">
            <a:spAutoFit/>
          </a:bodyPr>
          <a:lstStyle/>
          <a:p>
            <a:r>
              <a:rPr lang="en-US" altLang="zh-CN" dirty="0"/>
              <a:t>s</a:t>
            </a:r>
            <a:r>
              <a:rPr lang="en-US" altLang="zh-CN" dirty="0" smtClean="0"/>
              <a:t>tanding on</a:t>
            </a:r>
            <a:endParaRPr lang="zh-CN" altLang="en-US" dirty="0"/>
          </a:p>
        </p:txBody>
      </p:sp>
      <p:sp>
        <p:nvSpPr>
          <p:cNvPr id="14" name="文本框 13"/>
          <p:cNvSpPr txBox="1"/>
          <p:nvPr/>
        </p:nvSpPr>
        <p:spPr>
          <a:xfrm>
            <a:off x="7467600" y="2380965"/>
            <a:ext cx="596400" cy="369332"/>
          </a:xfrm>
          <a:prstGeom prst="rect">
            <a:avLst/>
          </a:prstGeom>
          <a:noFill/>
        </p:spPr>
        <p:txBody>
          <a:bodyPr wrap="square" rtlCol="0">
            <a:spAutoFit/>
          </a:bodyPr>
          <a:lstStyle/>
          <a:p>
            <a:r>
              <a:rPr lang="en-US" altLang="zh-CN" dirty="0" smtClean="0"/>
              <a:t>on</a:t>
            </a:r>
            <a:endParaRPr lang="zh-CN" altLang="en-US" dirty="0"/>
          </a:p>
        </p:txBody>
      </p:sp>
      <p:sp>
        <p:nvSpPr>
          <p:cNvPr id="15" name="文本框 14"/>
          <p:cNvSpPr txBox="1"/>
          <p:nvPr/>
        </p:nvSpPr>
        <p:spPr>
          <a:xfrm>
            <a:off x="10335860" y="2380965"/>
            <a:ext cx="596400" cy="369332"/>
          </a:xfrm>
          <a:prstGeom prst="rect">
            <a:avLst/>
          </a:prstGeom>
          <a:noFill/>
        </p:spPr>
        <p:txBody>
          <a:bodyPr wrap="square" rtlCol="0">
            <a:spAutoFit/>
          </a:bodyPr>
          <a:lstStyle/>
          <a:p>
            <a:r>
              <a:rPr lang="en-US" altLang="zh-CN" dirty="0" smtClean="0"/>
              <a:t>has</a:t>
            </a:r>
            <a:endParaRPr lang="zh-CN" altLang="en-US" dirty="0"/>
          </a:p>
        </p:txBody>
      </p:sp>
      <p:cxnSp>
        <p:nvCxnSpPr>
          <p:cNvPr id="17" name="直接箭头连接符 16"/>
          <p:cNvCxnSpPr>
            <a:stCxn id="13" idx="1"/>
            <a:endCxn id="14" idx="0"/>
          </p:cNvCxnSpPr>
          <p:nvPr/>
        </p:nvCxnSpPr>
        <p:spPr>
          <a:xfrm flipH="1">
            <a:off x="7765800" y="1826544"/>
            <a:ext cx="615000" cy="554421"/>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3" idx="3"/>
            <a:endCxn id="15" idx="0"/>
          </p:cNvCxnSpPr>
          <p:nvPr/>
        </p:nvCxnSpPr>
        <p:spPr>
          <a:xfrm>
            <a:off x="9669600" y="1826544"/>
            <a:ext cx="964460" cy="554421"/>
          </a:xfrm>
          <a:prstGeom prst="straightConnector1">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734900" y="1356577"/>
            <a:ext cx="496800" cy="738664"/>
          </a:xfrm>
          <a:prstGeom prst="rect">
            <a:avLst/>
          </a:prstGeom>
          <a:noFill/>
        </p:spPr>
        <p:txBody>
          <a:bodyPr wrap="square" rtlCol="0">
            <a:spAutoFit/>
          </a:bodyPr>
          <a:lstStyle/>
          <a:p>
            <a:r>
              <a:rPr lang="zh-CN" altLang="en-US" sz="1400" dirty="0" smtClean="0">
                <a:latin typeface="等线" panose="02010600030101010101" pitchFamily="2" charset="-122"/>
                <a:ea typeface="等线" panose="02010600030101010101" pitchFamily="2" charset="-122"/>
              </a:rPr>
              <a:t>强相关</a:t>
            </a:r>
            <a:endParaRPr lang="zh-CN" altLang="en-US" sz="1400" dirty="0">
              <a:latin typeface="等线" panose="02010600030101010101" pitchFamily="2" charset="-122"/>
              <a:ea typeface="等线" panose="02010600030101010101" pitchFamily="2" charset="-122"/>
            </a:endParaRPr>
          </a:p>
        </p:txBody>
      </p:sp>
      <p:sp>
        <p:nvSpPr>
          <p:cNvPr id="26" name="文本框 25"/>
          <p:cNvSpPr txBox="1"/>
          <p:nvPr/>
        </p:nvSpPr>
        <p:spPr>
          <a:xfrm>
            <a:off x="10087460" y="1364879"/>
            <a:ext cx="496800" cy="738664"/>
          </a:xfrm>
          <a:prstGeom prst="rect">
            <a:avLst/>
          </a:prstGeom>
          <a:noFill/>
        </p:spPr>
        <p:txBody>
          <a:bodyPr wrap="square" rtlCol="0">
            <a:spAutoFit/>
          </a:bodyPr>
          <a:lstStyle/>
          <a:p>
            <a:r>
              <a:rPr lang="zh-CN" altLang="en-US" sz="1400" dirty="0">
                <a:latin typeface="等线" panose="02010600030101010101" pitchFamily="2" charset="-122"/>
                <a:ea typeface="等线" panose="02010600030101010101" pitchFamily="2" charset="-122"/>
              </a:rPr>
              <a:t>弱</a:t>
            </a:r>
            <a:r>
              <a:rPr lang="zh-CN" altLang="en-US" sz="1400" dirty="0" smtClean="0">
                <a:latin typeface="等线" panose="02010600030101010101" pitchFamily="2" charset="-122"/>
                <a:ea typeface="等线" panose="02010600030101010101" pitchFamily="2" charset="-122"/>
              </a:rPr>
              <a:t>相关</a:t>
            </a:r>
            <a:endParaRPr lang="zh-CN" altLang="en-US" sz="1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35750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2848" y="987245"/>
            <a:ext cx="4678752" cy="369332"/>
          </a:xfrm>
          <a:prstGeom prst="rect">
            <a:avLst/>
          </a:prstGeom>
        </p:spPr>
        <p:txBody>
          <a:bodyPr wrap="square">
            <a:spAutoFit/>
          </a:bodyPr>
          <a:lstStyle/>
          <a:p>
            <a:r>
              <a:rPr lang="en-US" altLang="zh-CN" dirty="0">
                <a:latin typeface="等线" panose="02010600030101010101" pitchFamily="2" charset="-122"/>
                <a:ea typeface="等线" panose="02010600030101010101" pitchFamily="2" charset="-122"/>
              </a:rPr>
              <a:t>Category Discriminating </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sp>
        <p:nvSpPr>
          <p:cNvPr id="5" name="文本框 4"/>
          <p:cNvSpPr txBox="1"/>
          <p:nvPr/>
        </p:nvSpPr>
        <p:spPr>
          <a:xfrm>
            <a:off x="1133353" y="1534234"/>
            <a:ext cx="5463612" cy="830997"/>
          </a:xfrm>
          <a:prstGeom prst="rect">
            <a:avLst/>
          </a:prstGeom>
          <a:noFill/>
        </p:spPr>
        <p:txBody>
          <a:bodyPr wrap="square" rtlCol="0">
            <a:spAutoFit/>
          </a:bodyPr>
          <a:lstStyle/>
          <a:p>
            <a:r>
              <a:rPr lang="zh-CN" altLang="en-US" sz="1600" dirty="0" smtClean="0">
                <a:latin typeface="等线" panose="02010600030101010101" pitchFamily="2" charset="-122"/>
                <a:ea typeface="等线" panose="02010600030101010101" pitchFamily="2" charset="-122"/>
              </a:rPr>
              <a:t>改进的</a:t>
            </a:r>
            <a:r>
              <a:rPr lang="en-US" altLang="zh-CN" sz="1600" dirty="0" smtClean="0">
                <a:latin typeface="等线" panose="02010600030101010101" pitchFamily="2" charset="-122"/>
                <a:ea typeface="等线" panose="02010600030101010101" pitchFamily="2" charset="-122"/>
              </a:rPr>
              <a:t>reweighting</a:t>
            </a:r>
            <a:r>
              <a:rPr lang="zh-CN" altLang="en-US" sz="1600" dirty="0">
                <a:latin typeface="等线" panose="02010600030101010101" pitchFamily="2" charset="-122"/>
                <a:ea typeface="等线" panose="02010600030101010101" pitchFamily="2" charset="-122"/>
              </a:rPr>
              <a:t>方法</a:t>
            </a:r>
            <a:r>
              <a:rPr lang="zh-CN" altLang="en-US" sz="1600" dirty="0" smtClean="0">
                <a:latin typeface="等线" panose="02010600030101010101" pitchFamily="2" charset="-122"/>
                <a:ea typeface="等线" panose="02010600030101010101" pitchFamily="2" charset="-122"/>
              </a:rPr>
              <a:t>：</a:t>
            </a:r>
            <a:r>
              <a:rPr lang="zh-CN" altLang="en-US" sz="1600" dirty="0" smtClean="0">
                <a:solidFill>
                  <a:srgbClr val="FF0000"/>
                </a:solidFill>
                <a:latin typeface="等线" panose="02010600030101010101" pitchFamily="2" charset="-122"/>
                <a:ea typeface="等线" panose="02010600030101010101" pitchFamily="2" charset="-122"/>
              </a:rPr>
              <a:t>额外考虑谓词</a:t>
            </a:r>
            <a:r>
              <a:rPr lang="zh-CN" altLang="en-US" sz="1600" dirty="0">
                <a:solidFill>
                  <a:srgbClr val="FF0000"/>
                </a:solidFill>
                <a:latin typeface="等线" panose="02010600030101010101" pitchFamily="2" charset="-122"/>
                <a:ea typeface="等线" panose="02010600030101010101" pitchFamily="2" charset="-122"/>
              </a:rPr>
              <a:t>间相关性，减轻了弱相关谓词</a:t>
            </a:r>
            <a:r>
              <a:rPr lang="en-US" altLang="zh-CN" sz="1600" dirty="0">
                <a:solidFill>
                  <a:srgbClr val="FF0000"/>
                </a:solidFill>
                <a:latin typeface="等线" panose="02010600030101010101" pitchFamily="2" charset="-122"/>
                <a:ea typeface="等线" panose="02010600030101010101" pitchFamily="2" charset="-122"/>
              </a:rPr>
              <a:t>reweighting</a:t>
            </a:r>
            <a:r>
              <a:rPr lang="zh-CN" altLang="en-US" sz="1600" dirty="0">
                <a:solidFill>
                  <a:srgbClr val="FF0000"/>
                </a:solidFill>
                <a:latin typeface="等线" panose="02010600030101010101" pitchFamily="2" charset="-122"/>
                <a:ea typeface="等线" panose="02010600030101010101" pitchFamily="2" charset="-122"/>
              </a:rPr>
              <a:t>的幅度，</a:t>
            </a:r>
            <a:r>
              <a:rPr lang="zh-CN" altLang="en-US" sz="1600" dirty="0" smtClean="0">
                <a:solidFill>
                  <a:srgbClr val="FF0000"/>
                </a:solidFill>
                <a:latin typeface="等线" panose="02010600030101010101" pitchFamily="2" charset="-122"/>
                <a:ea typeface="等线" panose="02010600030101010101" pitchFamily="2" charset="-122"/>
              </a:rPr>
              <a:t>同时加强</a:t>
            </a:r>
            <a:r>
              <a:rPr lang="zh-CN" altLang="en-US" sz="1600" dirty="0">
                <a:solidFill>
                  <a:srgbClr val="FF0000"/>
                </a:solidFill>
                <a:latin typeface="等线" panose="02010600030101010101" pitchFamily="2" charset="-122"/>
                <a:ea typeface="等线" panose="02010600030101010101" pitchFamily="2" charset="-122"/>
              </a:rPr>
              <a:t>强相关谓词的幅度</a:t>
            </a:r>
            <a:r>
              <a:rPr lang="zh-CN" altLang="en-US" sz="1600" dirty="0" smtClean="0">
                <a:solidFill>
                  <a:srgbClr val="FF0000"/>
                </a:solidFill>
                <a:latin typeface="等线" panose="02010600030101010101" pitchFamily="2" charset="-122"/>
                <a:ea typeface="等线" panose="02010600030101010101" pitchFamily="2" charset="-122"/>
              </a:rPr>
              <a:t>。</a:t>
            </a:r>
            <a:endParaRPr lang="en-US" altLang="zh-CN" sz="1600" dirty="0" smtClean="0">
              <a:solidFill>
                <a:srgbClr val="FF0000"/>
              </a:solidFill>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1194905" y="2596993"/>
            <a:ext cx="3959710" cy="1719348"/>
          </a:xfrm>
          <a:prstGeom prst="rect">
            <a:avLst/>
          </a:prstGeom>
        </p:spPr>
      </p:pic>
      <p:sp>
        <p:nvSpPr>
          <p:cNvPr id="9" name="文本框 8"/>
          <p:cNvSpPr txBox="1"/>
          <p:nvPr/>
        </p:nvSpPr>
        <p:spPr>
          <a:xfrm>
            <a:off x="1245600" y="4258197"/>
            <a:ext cx="2426400" cy="338554"/>
          </a:xfrm>
          <a:prstGeom prst="rect">
            <a:avLst/>
          </a:prstGeom>
          <a:noFill/>
        </p:spPr>
        <p:txBody>
          <a:bodyPr wrap="square" rtlCol="0">
            <a:spAutoFit/>
          </a:bodyPr>
          <a:lstStyle/>
          <a:p>
            <a:r>
              <a:rPr lang="zh-CN" altLang="en-US" sz="1600" dirty="0" smtClean="0">
                <a:latin typeface="等线" panose="02010600030101010101" pitchFamily="2" charset="-122"/>
                <a:ea typeface="等线" panose="02010600030101010101" pitchFamily="2" charset="-122"/>
              </a:rPr>
              <a:t>样本多少   是否强相关</a:t>
            </a:r>
            <a:endParaRPr lang="zh-CN" altLang="en-US" sz="1600" dirty="0">
              <a:latin typeface="等线" panose="02010600030101010101" pitchFamily="2" charset="-122"/>
              <a:ea typeface="等线" panose="02010600030101010101" pitchFamily="2" charset="-122"/>
            </a:endParaRPr>
          </a:p>
        </p:txBody>
      </p:sp>
      <p:sp>
        <p:nvSpPr>
          <p:cNvPr id="16" name="矩形 15"/>
          <p:cNvSpPr/>
          <p:nvPr/>
        </p:nvSpPr>
        <p:spPr>
          <a:xfrm>
            <a:off x="1133353" y="4655534"/>
            <a:ext cx="3576620" cy="276999"/>
          </a:xfrm>
          <a:prstGeom prst="rect">
            <a:avLst/>
          </a:prstGeom>
        </p:spPr>
        <p:txBody>
          <a:bodyPr wrap="none">
            <a:spAutoFit/>
          </a:bodyPr>
          <a:lstStyle/>
          <a:p>
            <a:r>
              <a:rPr lang="en-US" altLang="zh-CN" sz="1200" dirty="0">
                <a:latin typeface="等线" panose="02010600030101010101" pitchFamily="2" charset="-122"/>
                <a:ea typeface="等线" panose="02010600030101010101" pitchFamily="2" charset="-122"/>
              </a:rPr>
              <a:t>sij ∈ [0, 1]</a:t>
            </a:r>
            <a:r>
              <a:rPr lang="zh-CN" altLang="en-US" sz="1200" dirty="0">
                <a:latin typeface="等线" panose="02010600030101010101" pitchFamily="2" charset="-122"/>
                <a:ea typeface="等线" panose="02010600030101010101" pitchFamily="2" charset="-122"/>
              </a:rPr>
              <a:t>，表示标记为 </a:t>
            </a:r>
            <a:r>
              <a:rPr lang="en-US" altLang="zh-CN" sz="1200" dirty="0" err="1">
                <a:latin typeface="等线" panose="02010600030101010101" pitchFamily="2" charset="-122"/>
                <a:ea typeface="等线" panose="02010600030101010101" pitchFamily="2" charset="-122"/>
              </a:rPr>
              <a:t>i</a:t>
            </a:r>
            <a:r>
              <a:rPr lang="en-US" altLang="zh-CN" sz="1200" dirty="0">
                <a:latin typeface="等线" panose="02010600030101010101" pitchFamily="2" charset="-122"/>
                <a:ea typeface="等线" panose="02010600030101010101" pitchFamily="2" charset="-122"/>
              </a:rPr>
              <a:t> </a:t>
            </a:r>
            <a:r>
              <a:rPr lang="zh-CN" altLang="en-US" sz="1200" dirty="0">
                <a:latin typeface="等线" panose="02010600030101010101" pitchFamily="2" charset="-122"/>
                <a:ea typeface="等线" panose="02010600030101010101" pitchFamily="2" charset="-122"/>
              </a:rPr>
              <a:t>但预测为 </a:t>
            </a:r>
            <a:r>
              <a:rPr lang="en-US" altLang="zh-CN" sz="1200" dirty="0">
                <a:latin typeface="等线" panose="02010600030101010101" pitchFamily="2" charset="-122"/>
                <a:ea typeface="等线" panose="02010600030101010101" pitchFamily="2" charset="-122"/>
              </a:rPr>
              <a:t>j </a:t>
            </a:r>
            <a:r>
              <a:rPr lang="zh-CN" altLang="en-US" sz="1200" dirty="0">
                <a:latin typeface="等线" panose="02010600030101010101" pitchFamily="2" charset="-122"/>
                <a:ea typeface="等线" panose="02010600030101010101" pitchFamily="2" charset="-122"/>
              </a:rPr>
              <a:t>的样本的比例</a:t>
            </a:r>
          </a:p>
        </p:txBody>
      </p:sp>
      <p:sp>
        <p:nvSpPr>
          <p:cNvPr id="18" name="文本框 17"/>
          <p:cNvSpPr txBox="1"/>
          <p:nvPr/>
        </p:nvSpPr>
        <p:spPr>
          <a:xfrm>
            <a:off x="1133353" y="5248800"/>
            <a:ext cx="4425047" cy="1477328"/>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负谓词</a:t>
            </a:r>
            <a:r>
              <a:rPr lang="en-US" altLang="zh-CN" dirty="0" smtClean="0">
                <a:latin typeface="等线" panose="02010600030101010101" pitchFamily="2" charset="-122"/>
                <a:ea typeface="等线" panose="02010600030101010101" pitchFamily="2" charset="-122"/>
              </a:rPr>
              <a:t>j</a:t>
            </a:r>
            <a:r>
              <a:rPr lang="zh-CN" altLang="en-US" dirty="0" smtClean="0">
                <a:latin typeface="等线" panose="02010600030101010101" pitchFamily="2" charset="-122"/>
                <a:ea typeface="等线" panose="02010600030101010101" pitchFamily="2" charset="-122"/>
              </a:rPr>
              <a:t>数量多，且强相关，则增大惩罚；</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数量</a:t>
            </a:r>
            <a:r>
              <a:rPr lang="zh-CN" altLang="en-US" dirty="0" smtClean="0">
                <a:latin typeface="等线" panose="02010600030101010101" pitchFamily="2" charset="-122"/>
                <a:ea typeface="等线" panose="02010600030101010101" pitchFamily="2" charset="-122"/>
              </a:rPr>
              <a:t>少，但弱相关，虽然也是负样本，但不需要过度惩罚，也要使其具有一定梯度可以优化</a:t>
            </a:r>
            <a:endParaRPr lang="zh-CN" altLang="en-US" dirty="0">
              <a:latin typeface="等线" panose="02010600030101010101" pitchFamily="2" charset="-122"/>
              <a:ea typeface="等线" panose="02010600030101010101" pitchFamily="2" charset="-122"/>
            </a:endParaRPr>
          </a:p>
        </p:txBody>
      </p:sp>
      <p:pic>
        <p:nvPicPr>
          <p:cNvPr id="20" name="图片 19"/>
          <p:cNvPicPr>
            <a:picLocks noChangeAspect="1"/>
          </p:cNvPicPr>
          <p:nvPr/>
        </p:nvPicPr>
        <p:blipFill>
          <a:blip r:embed="rId4"/>
          <a:stretch>
            <a:fillRect/>
          </a:stretch>
        </p:blipFill>
        <p:spPr>
          <a:xfrm>
            <a:off x="7951312" y="1788075"/>
            <a:ext cx="2466975" cy="2000250"/>
          </a:xfrm>
          <a:prstGeom prst="rect">
            <a:avLst/>
          </a:prstGeom>
        </p:spPr>
      </p:pic>
      <p:sp>
        <p:nvSpPr>
          <p:cNvPr id="21" name="文本框 20"/>
          <p:cNvSpPr txBox="1"/>
          <p:nvPr/>
        </p:nvSpPr>
        <p:spPr>
          <a:xfrm>
            <a:off x="7740000" y="4009203"/>
            <a:ext cx="3117600" cy="923330"/>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虽然要增大距离，但还要保持有一定交集，增大类别中心距离即可</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12563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02848" y="987245"/>
            <a:ext cx="4678752" cy="369332"/>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Entity </a:t>
            </a:r>
            <a:r>
              <a:rPr lang="en-US" altLang="zh-CN" dirty="0">
                <a:latin typeface="等线" panose="02010600030101010101" pitchFamily="2" charset="-122"/>
                <a:ea typeface="等线" panose="02010600030101010101" pitchFamily="2" charset="-122"/>
              </a:rPr>
              <a:t>Discriminating </a:t>
            </a:r>
            <a:r>
              <a:rPr lang="en-US" altLang="zh-CN" dirty="0" smtClean="0">
                <a:latin typeface="等线" panose="02010600030101010101" pitchFamily="2" charset="-122"/>
                <a:ea typeface="等线" panose="02010600030101010101" pitchFamily="2" charset="-122"/>
              </a:rPr>
              <a:t>Loss</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sp>
        <p:nvSpPr>
          <p:cNvPr id="5" name="文本框 4"/>
          <p:cNvSpPr txBox="1"/>
          <p:nvPr/>
        </p:nvSpPr>
        <p:spPr>
          <a:xfrm>
            <a:off x="574848" y="1545960"/>
            <a:ext cx="5463612" cy="1077218"/>
          </a:xfrm>
          <a:prstGeom prst="rect">
            <a:avLst/>
          </a:prstGeom>
          <a:noFill/>
        </p:spPr>
        <p:txBody>
          <a:bodyPr wrap="square" rtlCol="0">
            <a:spAutoFit/>
          </a:bodyPr>
          <a:lstStyle/>
          <a:p>
            <a:r>
              <a:rPr lang="zh-CN" altLang="en-US" sz="1600" dirty="0">
                <a:latin typeface="等线" panose="02010600030101010101" pitchFamily="2" charset="-122"/>
                <a:ea typeface="等线" panose="02010600030101010101" pitchFamily="2" charset="-122"/>
              </a:rPr>
              <a:t>虽然 </a:t>
            </a:r>
            <a:r>
              <a:rPr lang="en-US" altLang="zh-CN" sz="1600" dirty="0">
                <a:latin typeface="等线" panose="02010600030101010101" pitchFamily="2" charset="-122"/>
                <a:ea typeface="等线" panose="02010600030101010101" pitchFamily="2" charset="-122"/>
              </a:rPr>
              <a:t>CDL </a:t>
            </a:r>
            <a:r>
              <a:rPr lang="zh-CN" altLang="en-US" sz="1600" dirty="0">
                <a:latin typeface="等线" panose="02010600030101010101" pitchFamily="2" charset="-122"/>
                <a:ea typeface="等线" panose="02010600030101010101" pitchFamily="2" charset="-122"/>
              </a:rPr>
              <a:t>可以有效区分难以区分的谓词，但它仍然有一个局限性：</a:t>
            </a:r>
            <a:r>
              <a:rPr lang="zh-CN" altLang="en-US" sz="1600" dirty="0">
                <a:solidFill>
                  <a:srgbClr val="FF0000"/>
                </a:solidFill>
                <a:latin typeface="等线" panose="02010600030101010101" pitchFamily="2" charset="-122"/>
                <a:ea typeface="等线" panose="02010600030101010101" pitchFamily="2" charset="-122"/>
              </a:rPr>
              <a:t>分配给谓词的</a:t>
            </a:r>
            <a:r>
              <a:rPr lang="zh-CN" altLang="en-US" sz="1600" dirty="0" smtClean="0">
                <a:solidFill>
                  <a:srgbClr val="FF0000"/>
                </a:solidFill>
                <a:latin typeface="等线" panose="02010600030101010101" pitchFamily="2" charset="-122"/>
                <a:ea typeface="等线" panose="02010600030101010101" pitchFamily="2" charset="-122"/>
              </a:rPr>
              <a:t>权重计算全部来自于固定值，在</a:t>
            </a:r>
            <a:r>
              <a:rPr lang="zh-CN" altLang="en-US" sz="1600" dirty="0">
                <a:solidFill>
                  <a:srgbClr val="FF0000"/>
                </a:solidFill>
                <a:latin typeface="等线" panose="02010600030101010101" pitchFamily="2" charset="-122"/>
                <a:ea typeface="等线" panose="02010600030101010101" pitchFamily="2" charset="-122"/>
              </a:rPr>
              <a:t>训练过程中</a:t>
            </a:r>
            <a:r>
              <a:rPr lang="zh-CN" altLang="en-US" sz="1600" dirty="0" smtClean="0">
                <a:solidFill>
                  <a:srgbClr val="FF0000"/>
                </a:solidFill>
                <a:latin typeface="等线" panose="02010600030101010101" pitchFamily="2" charset="-122"/>
                <a:ea typeface="等线" panose="02010600030101010101" pitchFamily="2" charset="-122"/>
              </a:rPr>
              <a:t>是固定的</a:t>
            </a:r>
            <a:r>
              <a:rPr lang="zh-CN" altLang="en-US" sz="1600" dirty="0">
                <a:solidFill>
                  <a:srgbClr val="FF0000"/>
                </a:solidFill>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既不能适应训练过程中逐渐获得的判别力，也不能适应随训练样本变化的上下文</a:t>
            </a:r>
            <a:endParaRPr lang="en-US" altLang="zh-CN" sz="1600" dirty="0" smtClean="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883410" y="3164572"/>
            <a:ext cx="4350990" cy="651802"/>
          </a:xfrm>
          <a:prstGeom prst="rect">
            <a:avLst/>
          </a:prstGeom>
        </p:spPr>
      </p:pic>
      <p:sp>
        <p:nvSpPr>
          <p:cNvPr id="3" name="文本框 2"/>
          <p:cNvSpPr txBox="1"/>
          <p:nvPr/>
        </p:nvSpPr>
        <p:spPr>
          <a:xfrm>
            <a:off x="574848" y="2724598"/>
            <a:ext cx="4608000" cy="338554"/>
          </a:xfrm>
          <a:prstGeom prst="rect">
            <a:avLst/>
          </a:prstGeom>
          <a:noFill/>
        </p:spPr>
        <p:txBody>
          <a:bodyPr wrap="square" rtlCol="0">
            <a:spAutoFit/>
          </a:bodyPr>
          <a:lstStyle/>
          <a:p>
            <a:r>
              <a:rPr lang="en-US" altLang="zh-CN" sz="1600" dirty="0" smtClean="0">
                <a:latin typeface="等线" panose="02010600030101010101" pitchFamily="2" charset="-122"/>
                <a:ea typeface="等线" panose="02010600030101010101" pitchFamily="2" charset="-122"/>
              </a:rPr>
              <a:t>EDL</a:t>
            </a:r>
            <a:r>
              <a:rPr lang="zh-CN" altLang="en-US" sz="1600" dirty="0" smtClean="0">
                <a:latin typeface="等线" panose="02010600030101010101" pitchFamily="2" charset="-122"/>
                <a:ea typeface="等线" panose="02010600030101010101" pitchFamily="2" charset="-122"/>
              </a:rPr>
              <a:t>：结合预测中间结果添加一个偏置</a:t>
            </a:r>
            <a:endParaRPr lang="zh-CN" altLang="en-US" sz="1600" dirty="0">
              <a:latin typeface="等线" panose="02010600030101010101" pitchFamily="2" charset="-122"/>
              <a:ea typeface="等线" panose="02010600030101010101" pitchFamily="2" charset="-122"/>
            </a:endParaRPr>
          </a:p>
        </p:txBody>
      </p:sp>
      <p:sp>
        <p:nvSpPr>
          <p:cNvPr id="7" name="矩形 6"/>
          <p:cNvSpPr/>
          <p:nvPr/>
        </p:nvSpPr>
        <p:spPr>
          <a:xfrm>
            <a:off x="574848" y="4137536"/>
            <a:ext cx="6096000" cy="1384995"/>
          </a:xfrm>
          <a:prstGeom prst="rect">
            <a:avLst/>
          </a:prstGeom>
        </p:spPr>
        <p:txBody>
          <a:bodyPr>
            <a:spAutoFit/>
          </a:bodyPr>
          <a:lstStyle/>
          <a:p>
            <a:r>
              <a:rPr lang="en-US" altLang="zh-CN" sz="1400" dirty="0" smtClean="0">
                <a:latin typeface="等线" panose="02010600030101010101" pitchFamily="2" charset="-122"/>
                <a:ea typeface="等线" panose="02010600030101010101" pitchFamily="2" charset="-122"/>
                <a:cs typeface="Times New Roman" panose="02020603050405020304" pitchFamily="18" charset="0"/>
              </a:rPr>
              <a:t>Vi </a:t>
            </a:r>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：关联图中谓词相关性最高的 </a:t>
            </a:r>
            <a:r>
              <a:rPr lang="en-US" altLang="zh-CN" sz="1400" dirty="0">
                <a:latin typeface="等线" panose="02010600030101010101" pitchFamily="2" charset="-122"/>
                <a:ea typeface="等线" panose="02010600030101010101" pitchFamily="2" charset="-122"/>
                <a:cs typeface="Times New Roman" panose="02020603050405020304" pitchFamily="18" charset="0"/>
              </a:rPr>
              <a:t>M </a:t>
            </a:r>
            <a:r>
              <a:rPr lang="zh-CN" altLang="en-US" sz="1400" dirty="0">
                <a:latin typeface="等线" panose="02010600030101010101" pitchFamily="2" charset="-122"/>
                <a:ea typeface="等线" panose="02010600030101010101" pitchFamily="2" charset="-122"/>
                <a:cs typeface="Times New Roman" panose="02020603050405020304" pitchFamily="18" charset="0"/>
              </a:rPr>
              <a:t>个</a:t>
            </a:r>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谓词。 </a:t>
            </a:r>
            <a:endParaRPr lang="en-US" altLang="zh-CN" sz="1400" dirty="0" smtClean="0">
              <a:latin typeface="等线" panose="02010600030101010101" pitchFamily="2" charset="-122"/>
              <a:ea typeface="等线" panose="02010600030101010101" pitchFamily="2" charset="-122"/>
              <a:cs typeface="Times New Roman" panose="02020603050405020304" pitchFamily="18" charset="0"/>
            </a:endParaRPr>
          </a:p>
          <a:p>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给定</a:t>
            </a:r>
            <a:r>
              <a:rPr lang="zh-CN" altLang="en-US" sz="1400" dirty="0">
                <a:latin typeface="等线" panose="02010600030101010101" pitchFamily="2" charset="-122"/>
                <a:ea typeface="等线" panose="02010600030101010101" pitchFamily="2" charset="-122"/>
                <a:cs typeface="Times New Roman" panose="02020603050405020304" pitchFamily="18" charset="0"/>
              </a:rPr>
              <a:t>输入样本 </a:t>
            </a:r>
            <a:r>
              <a:rPr lang="en-US" altLang="zh-CN" sz="1400" dirty="0">
                <a:latin typeface="等线" panose="02010600030101010101" pitchFamily="2" charset="-122"/>
                <a:ea typeface="等线" panose="02010600030101010101" pitchFamily="2" charset="-122"/>
                <a:cs typeface="Times New Roman" panose="02020603050405020304" pitchFamily="18" charset="0"/>
              </a:rPr>
              <a:t>η</a:t>
            </a:r>
            <a:r>
              <a:rPr lang="zh-CN" altLang="en-US" sz="1400" dirty="0">
                <a:latin typeface="等线" panose="02010600030101010101" pitchFamily="2" charset="-122"/>
                <a:ea typeface="等线" panose="02010600030101010101" pitchFamily="2" charset="-122"/>
                <a:cs typeface="Times New Roman" panose="02020603050405020304" pitchFamily="18" charset="0"/>
              </a:rPr>
              <a:t>，</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φi</a:t>
            </a:r>
            <a:r>
              <a:rPr lang="en-US" altLang="zh-CN" sz="1400" dirty="0">
                <a:latin typeface="等线" panose="02010600030101010101" pitchFamily="2" charset="-122"/>
                <a:ea typeface="等线" panose="02010600030101010101" pitchFamily="2" charset="-122"/>
                <a:cs typeface="Times New Roman" panose="02020603050405020304" pitchFamily="18" charset="0"/>
              </a:rPr>
              <a:t> </a:t>
            </a:r>
            <a:r>
              <a:rPr lang="zh-CN" altLang="en-US" sz="1400" dirty="0">
                <a:latin typeface="等线" panose="02010600030101010101" pitchFamily="2" charset="-122"/>
                <a:ea typeface="等线" panose="02010600030101010101" pitchFamily="2" charset="-122"/>
                <a:cs typeface="Times New Roman" panose="02020603050405020304" pitchFamily="18" charset="0"/>
              </a:rPr>
              <a:t>和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φj</a:t>
            </a:r>
            <a:r>
              <a:rPr lang="en-US" altLang="zh-CN" sz="1400" dirty="0">
                <a:latin typeface="等线" panose="02010600030101010101" pitchFamily="2" charset="-122"/>
                <a:ea typeface="等线" panose="02010600030101010101" pitchFamily="2" charset="-122"/>
                <a:cs typeface="Times New Roman" panose="02020603050405020304" pitchFamily="18" charset="0"/>
              </a:rPr>
              <a:t> </a:t>
            </a:r>
            <a:r>
              <a:rPr lang="zh-CN" altLang="en-US" sz="1400" dirty="0">
                <a:latin typeface="等线" panose="02010600030101010101" pitchFamily="2" charset="-122"/>
                <a:ea typeface="等线" panose="02010600030101010101" pitchFamily="2" charset="-122"/>
                <a:cs typeface="Times New Roman" panose="02020603050405020304" pitchFamily="18" charset="0"/>
              </a:rPr>
              <a:t>是谓词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i</a:t>
            </a:r>
            <a:r>
              <a:rPr lang="en-US" altLang="zh-CN" sz="1400" dirty="0">
                <a:latin typeface="等线" panose="02010600030101010101" pitchFamily="2" charset="-122"/>
                <a:ea typeface="等线" panose="02010600030101010101" pitchFamily="2" charset="-122"/>
                <a:cs typeface="Times New Roman" panose="02020603050405020304" pitchFamily="18" charset="0"/>
              </a:rPr>
              <a:t> </a:t>
            </a:r>
            <a:r>
              <a:rPr lang="zh-CN" altLang="en-US" sz="1400" dirty="0">
                <a:latin typeface="等线" panose="02010600030101010101" pitchFamily="2" charset="-122"/>
                <a:ea typeface="等线" panose="02010600030101010101" pitchFamily="2" charset="-122"/>
                <a:cs typeface="Times New Roman" panose="02020603050405020304" pitchFamily="18" charset="0"/>
              </a:rPr>
              <a:t>和 </a:t>
            </a:r>
            <a:r>
              <a:rPr lang="en-US" altLang="zh-CN" sz="1400" dirty="0">
                <a:latin typeface="等线" panose="02010600030101010101" pitchFamily="2" charset="-122"/>
                <a:ea typeface="等线" panose="02010600030101010101" pitchFamily="2" charset="-122"/>
                <a:cs typeface="Times New Roman" panose="02020603050405020304" pitchFamily="18" charset="0"/>
              </a:rPr>
              <a:t>j </a:t>
            </a:r>
            <a:r>
              <a:rPr lang="zh-CN" altLang="en-US" sz="1400" dirty="0">
                <a:latin typeface="等线" panose="02010600030101010101" pitchFamily="2" charset="-122"/>
                <a:ea typeface="等线" panose="02010600030101010101" pitchFamily="2" charset="-122"/>
                <a:cs typeface="Times New Roman" panose="02020603050405020304" pitchFamily="18" charset="0"/>
              </a:rPr>
              <a:t>的预测概率，并且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φj</a:t>
            </a:r>
            <a:r>
              <a:rPr lang="en-US" altLang="zh-CN" sz="1400" dirty="0">
                <a:latin typeface="等线" panose="02010600030101010101" pitchFamily="2" charset="-122"/>
                <a:ea typeface="等线" panose="02010600030101010101" pitchFamily="2" charset="-122"/>
                <a:cs typeface="Times New Roman" panose="02020603050405020304" pitchFamily="18" charset="0"/>
              </a:rPr>
              <a:t> -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φi</a:t>
            </a:r>
            <a:r>
              <a:rPr lang="en-US" altLang="zh-CN" sz="1400" dirty="0">
                <a:latin typeface="等线" panose="02010600030101010101" pitchFamily="2" charset="-122"/>
                <a:ea typeface="等线" panose="02010600030101010101" pitchFamily="2" charset="-122"/>
                <a:cs typeface="Times New Roman" panose="02020603050405020304" pitchFamily="18" charset="0"/>
              </a:rPr>
              <a:t> </a:t>
            </a:r>
            <a:r>
              <a:rPr lang="zh-CN" altLang="en-US" sz="1400" dirty="0">
                <a:latin typeface="等线" panose="02010600030101010101" pitchFamily="2" charset="-122"/>
                <a:ea typeface="等线" panose="02010600030101010101" pitchFamily="2" charset="-122"/>
                <a:cs typeface="Times New Roman" panose="02020603050405020304" pitchFamily="18" charset="0"/>
              </a:rPr>
              <a:t>表示在训练期间它们之间学习到的辨别能力</a:t>
            </a:r>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a:t>
            </a:r>
            <a:endParaRPr lang="en-US" altLang="zh-CN" sz="1400" dirty="0" smtClean="0">
              <a:latin typeface="等线" panose="02010600030101010101" pitchFamily="2" charset="-122"/>
              <a:ea typeface="等线" panose="02010600030101010101" pitchFamily="2" charset="-122"/>
              <a:cs typeface="Times New Roman" panose="02020603050405020304" pitchFamily="18" charset="0"/>
            </a:endParaRPr>
          </a:p>
          <a:p>
            <a:endParaRPr lang="en-US" altLang="zh-CN" sz="1400" dirty="0" smtClean="0">
              <a:latin typeface="等线" panose="02010600030101010101" pitchFamily="2" charset="-122"/>
              <a:ea typeface="等线" panose="02010600030101010101" pitchFamily="2" charset="-122"/>
              <a:cs typeface="Times New Roman" panose="02020603050405020304" pitchFamily="18" charset="0"/>
            </a:endParaRPr>
          </a:p>
          <a:p>
            <a:r>
              <a:rPr lang="zh-CN" altLang="en-US" sz="1400" dirty="0">
                <a:latin typeface="等线" panose="02010600030101010101" pitchFamily="2" charset="-122"/>
                <a:ea typeface="等线" panose="02010600030101010101" pitchFamily="2" charset="-122"/>
                <a:cs typeface="Times New Roman" panose="02020603050405020304" pitchFamily="18" charset="0"/>
              </a:rPr>
              <a:t>如果谓词对足够可区分，即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φi</a:t>
            </a:r>
            <a:r>
              <a:rPr lang="en-US" altLang="zh-CN" sz="1400" dirty="0">
                <a:latin typeface="等线" panose="02010600030101010101" pitchFamily="2" charset="-122"/>
                <a:ea typeface="等线" panose="02010600030101010101" pitchFamily="2" charset="-122"/>
                <a:cs typeface="Times New Roman" panose="02020603050405020304" pitchFamily="18" charset="0"/>
              </a:rPr>
              <a:t> - </a:t>
            </a:r>
            <a:r>
              <a:rPr lang="en-US" altLang="zh-CN" sz="1400" dirty="0" err="1">
                <a:latin typeface="等线" panose="02010600030101010101" pitchFamily="2" charset="-122"/>
                <a:ea typeface="等线" panose="02010600030101010101" pitchFamily="2" charset="-122"/>
                <a:cs typeface="Times New Roman" panose="02020603050405020304" pitchFamily="18" charset="0"/>
              </a:rPr>
              <a:t>φj</a:t>
            </a:r>
            <a:r>
              <a:rPr lang="en-US" altLang="zh-CN" sz="1400" dirty="0">
                <a:latin typeface="等线" panose="02010600030101010101" pitchFamily="2" charset="-122"/>
                <a:ea typeface="等线" panose="02010600030101010101" pitchFamily="2" charset="-122"/>
                <a:cs typeface="Times New Roman" panose="02020603050405020304" pitchFamily="18" charset="0"/>
              </a:rPr>
              <a:t> ≥ δ</a:t>
            </a:r>
            <a:r>
              <a:rPr lang="zh-CN" altLang="en-US" sz="1400" dirty="0">
                <a:latin typeface="等线" panose="02010600030101010101" pitchFamily="2" charset="-122"/>
                <a:ea typeface="等线" panose="02010600030101010101" pitchFamily="2" charset="-122"/>
                <a:cs typeface="Times New Roman" panose="02020603050405020304" pitchFamily="18" charset="0"/>
              </a:rPr>
              <a:t>，则 </a:t>
            </a:r>
            <a:r>
              <a:rPr lang="en-US" altLang="zh-CN" sz="1400" dirty="0">
                <a:latin typeface="等线" panose="02010600030101010101" pitchFamily="2" charset="-122"/>
                <a:ea typeface="等线" panose="02010600030101010101" pitchFamily="2" charset="-122"/>
                <a:cs typeface="Times New Roman" panose="02020603050405020304" pitchFamily="18" charset="0"/>
              </a:rPr>
              <a:t>EDL </a:t>
            </a:r>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为零</a:t>
            </a:r>
            <a:r>
              <a:rPr lang="zh-CN" altLang="en-US" sz="1400" dirty="0">
                <a:latin typeface="等线" panose="02010600030101010101" pitchFamily="2" charset="-122"/>
                <a:ea typeface="等线" panose="02010600030101010101" pitchFamily="2" charset="-122"/>
                <a:cs typeface="Times New Roman" panose="02020603050405020304" pitchFamily="18" charset="0"/>
              </a:rPr>
              <a:t>。 </a:t>
            </a:r>
            <a:r>
              <a:rPr lang="en-US" altLang="zh-CN" sz="1400" dirty="0" err="1" smtClean="0">
                <a:latin typeface="等线" panose="02010600030101010101" pitchFamily="2" charset="-122"/>
                <a:ea typeface="等线" panose="02010600030101010101" pitchFamily="2" charset="-122"/>
                <a:cs typeface="Times New Roman" panose="02020603050405020304" pitchFamily="18" charset="0"/>
              </a:rPr>
              <a:t>nj</a:t>
            </a:r>
            <a:r>
              <a:rPr lang="en-US" altLang="zh-CN" sz="1400" dirty="0" smtClean="0">
                <a:latin typeface="等线" panose="02010600030101010101" pitchFamily="2" charset="-122"/>
                <a:ea typeface="等线" panose="02010600030101010101" pitchFamily="2" charset="-122"/>
                <a:cs typeface="Times New Roman" panose="02020603050405020304" pitchFamily="18" charset="0"/>
              </a:rPr>
              <a:t> /</a:t>
            </a:r>
            <a:r>
              <a:rPr lang="en-US" altLang="zh-CN" sz="1400" dirty="0" err="1" smtClean="0">
                <a:latin typeface="等线" panose="02010600030101010101" pitchFamily="2" charset="-122"/>
                <a:ea typeface="等线" panose="02010600030101010101" pitchFamily="2" charset="-122"/>
                <a:cs typeface="Times New Roman" panose="02020603050405020304" pitchFamily="18" charset="0"/>
              </a:rPr>
              <a:t>ni</a:t>
            </a:r>
            <a:r>
              <a:rPr lang="en-US" altLang="zh-CN" sz="1400" dirty="0" smtClean="0">
                <a:latin typeface="等线" panose="02010600030101010101" pitchFamily="2" charset="-122"/>
                <a:ea typeface="等线" panose="02010600030101010101" pitchFamily="2" charset="-122"/>
                <a:cs typeface="Times New Roman" panose="02020603050405020304" pitchFamily="18" charset="0"/>
              </a:rPr>
              <a:t> </a:t>
            </a:r>
            <a:r>
              <a:rPr lang="zh-CN" altLang="en-US" sz="1400" dirty="0" smtClean="0">
                <a:latin typeface="等线" panose="02010600030101010101" pitchFamily="2" charset="-122"/>
                <a:ea typeface="等线" panose="02010600030101010101" pitchFamily="2" charset="-122"/>
                <a:cs typeface="Times New Roman" panose="02020603050405020304" pitchFamily="18" charset="0"/>
              </a:rPr>
              <a:t>缓解数量不平衡导致的梯度变化。</a:t>
            </a:r>
            <a:endParaRPr lang="zh-CN" altLang="en-US" sz="14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1472992" y="5682861"/>
            <a:ext cx="3171825" cy="409575"/>
          </a:xfrm>
          <a:prstGeom prst="rect">
            <a:avLst/>
          </a:prstGeom>
        </p:spPr>
      </p:pic>
      <p:pic>
        <p:nvPicPr>
          <p:cNvPr id="12" name="图片 11"/>
          <p:cNvPicPr>
            <a:picLocks noChangeAspect="1"/>
          </p:cNvPicPr>
          <p:nvPr/>
        </p:nvPicPr>
        <p:blipFill>
          <a:blip r:embed="rId5"/>
          <a:stretch>
            <a:fillRect/>
          </a:stretch>
        </p:blipFill>
        <p:spPr>
          <a:xfrm>
            <a:off x="8067792" y="1545960"/>
            <a:ext cx="2337895" cy="2279883"/>
          </a:xfrm>
          <a:prstGeom prst="rect">
            <a:avLst/>
          </a:prstGeom>
        </p:spPr>
      </p:pic>
      <p:sp>
        <p:nvSpPr>
          <p:cNvPr id="13" name="文本框 12"/>
          <p:cNvSpPr txBox="1"/>
          <p:nvPr/>
        </p:nvSpPr>
        <p:spPr>
          <a:xfrm>
            <a:off x="7944339" y="4137536"/>
            <a:ext cx="2584800" cy="923330"/>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保持对训练过程的自适应性，和灵活的优化空间</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5061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1017939" y="1356577"/>
            <a:ext cx="8723662" cy="2713237"/>
          </a:xfrm>
          <a:prstGeom prst="rect">
            <a:avLst/>
          </a:prstGeom>
        </p:spPr>
      </p:pic>
      <p:sp>
        <p:nvSpPr>
          <p:cNvPr id="14" name="矩形 13"/>
          <p:cNvSpPr/>
          <p:nvPr/>
        </p:nvSpPr>
        <p:spPr>
          <a:xfrm>
            <a:off x="502848" y="987245"/>
            <a:ext cx="4678752" cy="369332"/>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Experiments</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4"/>
          <a:stretch>
            <a:fillRect/>
          </a:stretch>
        </p:blipFill>
        <p:spPr>
          <a:xfrm>
            <a:off x="1166887" y="4244662"/>
            <a:ext cx="8286713" cy="2149538"/>
          </a:xfrm>
          <a:prstGeom prst="rect">
            <a:avLst/>
          </a:prstGeom>
        </p:spPr>
      </p:pic>
    </p:spTree>
    <p:extLst>
      <p:ext uri="{BB962C8B-B14F-4D97-AF65-F5344CB8AC3E}">
        <p14:creationId xmlns:p14="http://schemas.microsoft.com/office/powerpoint/2010/main" val="2502226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02848" y="987245"/>
            <a:ext cx="4678752" cy="369332"/>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Experiments</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786447" y="1406977"/>
            <a:ext cx="4887154" cy="4835089"/>
          </a:xfrm>
          <a:prstGeom prst="rect">
            <a:avLst/>
          </a:prstGeom>
        </p:spPr>
      </p:pic>
      <p:pic>
        <p:nvPicPr>
          <p:cNvPr id="4" name="图片 3"/>
          <p:cNvPicPr>
            <a:picLocks noChangeAspect="1"/>
          </p:cNvPicPr>
          <p:nvPr/>
        </p:nvPicPr>
        <p:blipFill>
          <a:blip r:embed="rId4"/>
          <a:stretch>
            <a:fillRect/>
          </a:stretch>
        </p:blipFill>
        <p:spPr>
          <a:xfrm>
            <a:off x="6480001" y="1633603"/>
            <a:ext cx="5006344" cy="4137037"/>
          </a:xfrm>
          <a:prstGeom prst="rect">
            <a:avLst/>
          </a:prstGeom>
        </p:spPr>
      </p:pic>
    </p:spTree>
    <p:extLst>
      <p:ext uri="{BB962C8B-B14F-4D97-AF65-F5344CB8AC3E}">
        <p14:creationId xmlns:p14="http://schemas.microsoft.com/office/powerpoint/2010/main" val="190259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What is Scene Graph Generation(SGG)</a:t>
            </a:r>
          </a:p>
        </p:txBody>
      </p:sp>
      <p:sp>
        <p:nvSpPr>
          <p:cNvPr id="9" name="文本框 8"/>
          <p:cNvSpPr txBox="1"/>
          <p:nvPr/>
        </p:nvSpPr>
        <p:spPr>
          <a:xfrm>
            <a:off x="973707" y="1200870"/>
            <a:ext cx="9937630" cy="1569660"/>
          </a:xfrm>
          <a:prstGeom prst="rect">
            <a:avLst/>
          </a:prstGeom>
          <a:noFill/>
        </p:spPr>
        <p:txBody>
          <a:bodyPr wrap="square" rtlCol="0">
            <a:spAutoFit/>
          </a:bodyPr>
          <a:lstStyle/>
          <a:p>
            <a:r>
              <a:rPr lang="en-US" altLang="zh-CN" sz="2400" dirty="0" smtClean="0">
                <a:latin typeface="等线" panose="02010600030101010101" pitchFamily="2" charset="-122"/>
                <a:ea typeface="等线" panose="02010600030101010101" pitchFamily="2" charset="-122"/>
              </a:rPr>
              <a:t>Definition:</a:t>
            </a:r>
          </a:p>
          <a:p>
            <a:pPr marL="457200" indent="-457200">
              <a:buFont typeface="Wingdings" panose="05000000000000000000" pitchFamily="2" charset="2"/>
              <a:buChar char="Ø"/>
            </a:pPr>
            <a:r>
              <a:rPr lang="en-US" altLang="zh-CN" sz="2400" dirty="0" smtClean="0">
                <a:latin typeface="等线" panose="02010600030101010101" pitchFamily="2" charset="-122"/>
                <a:ea typeface="等线" panose="02010600030101010101" pitchFamily="2" charset="-122"/>
              </a:rPr>
              <a:t>SGG aims to detect visual </a:t>
            </a:r>
            <a:r>
              <a:rPr lang="en-US" altLang="zh-CN" sz="2400" dirty="0" smtClean="0">
                <a:solidFill>
                  <a:srgbClr val="FF0000"/>
                </a:solidFill>
                <a:latin typeface="等线" panose="02010600030101010101" pitchFamily="2" charset="-122"/>
                <a:ea typeface="等线" panose="02010600030101010101" pitchFamily="2" charset="-122"/>
              </a:rPr>
              <a:t>objects</a:t>
            </a:r>
            <a:r>
              <a:rPr lang="en-US" altLang="zh-CN" sz="2400" dirty="0" smtClean="0">
                <a:latin typeface="等线" panose="02010600030101010101" pitchFamily="2" charset="-122"/>
                <a:ea typeface="等线" panose="02010600030101010101" pitchFamily="2" charset="-122"/>
              </a:rPr>
              <a:t> and </a:t>
            </a:r>
            <a:r>
              <a:rPr lang="en-US" altLang="zh-CN" sz="2400" dirty="0" smtClean="0">
                <a:solidFill>
                  <a:srgbClr val="FF0000"/>
                </a:solidFill>
                <a:latin typeface="等线" panose="02010600030101010101" pitchFamily="2" charset="-122"/>
                <a:ea typeface="等线" panose="02010600030101010101" pitchFamily="2" charset="-122"/>
              </a:rPr>
              <a:t>relationships</a:t>
            </a:r>
            <a:r>
              <a:rPr lang="en-US" altLang="zh-CN" sz="2400" dirty="0" smtClean="0">
                <a:latin typeface="等线" panose="02010600030101010101" pitchFamily="2" charset="-122"/>
                <a:ea typeface="等线" panose="02010600030101010101" pitchFamily="2" charset="-122"/>
              </a:rPr>
              <a:t> between objects from an image and generate </a:t>
            </a:r>
            <a:r>
              <a:rPr lang="en-US" altLang="zh-CN" sz="2400" dirty="0" smtClean="0">
                <a:solidFill>
                  <a:srgbClr val="FF0000"/>
                </a:solidFill>
                <a:latin typeface="等线" panose="02010600030101010101" pitchFamily="2" charset="-122"/>
                <a:ea typeface="等线" panose="02010600030101010101" pitchFamily="2" charset="-122"/>
              </a:rPr>
              <a:t>scene graph triplets</a:t>
            </a:r>
            <a:r>
              <a:rPr lang="en-US" altLang="zh-CN" sz="2400" dirty="0" smtClean="0">
                <a:latin typeface="等线" panose="02010600030101010101" pitchFamily="2" charset="-122"/>
                <a:ea typeface="等线" panose="02010600030101010101" pitchFamily="2" charset="-122"/>
              </a:rPr>
              <a:t>.</a:t>
            </a:r>
          </a:p>
          <a:p>
            <a:pPr marL="457200" indent="-457200">
              <a:buFont typeface="Wingdings" panose="05000000000000000000" pitchFamily="2" charset="2"/>
              <a:buChar char="Ø"/>
            </a:pPr>
            <a:r>
              <a:rPr lang="en-US" altLang="zh-CN" sz="2400" dirty="0" smtClean="0">
                <a:latin typeface="等线" panose="02010600030101010101" pitchFamily="2" charset="-122"/>
                <a:ea typeface="等线" panose="02010600030101010101" pitchFamily="2" charset="-122"/>
              </a:rPr>
              <a:t>Scene graph triplet:&lt;subject-predicate-object&gt;</a:t>
            </a:r>
            <a:endParaRPr lang="zh-CN" altLang="en-US" sz="2400" dirty="0">
              <a:latin typeface="等线" panose="02010600030101010101" pitchFamily="2" charset="-122"/>
              <a:ea typeface="等线" panose="02010600030101010101" pitchFamily="2" charset="-122"/>
            </a:endParaRP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724649" y="2989035"/>
            <a:ext cx="3886201" cy="3292702"/>
          </a:xfrm>
          <a:prstGeom prst="rect">
            <a:avLst/>
          </a:prstGeom>
        </p:spPr>
      </p:pic>
      <p:sp>
        <p:nvSpPr>
          <p:cNvPr id="3" name="文本框 2"/>
          <p:cNvSpPr txBox="1"/>
          <p:nvPr/>
        </p:nvSpPr>
        <p:spPr>
          <a:xfrm>
            <a:off x="1066800" y="2933700"/>
            <a:ext cx="5400675" cy="3170099"/>
          </a:xfrm>
          <a:prstGeom prst="rect">
            <a:avLst/>
          </a:prstGeom>
          <a:noFill/>
        </p:spPr>
        <p:txBody>
          <a:bodyPr wrap="square" rtlCol="0">
            <a:spAutoFit/>
          </a:bodyPr>
          <a:lstStyle/>
          <a:p>
            <a:endParaRPr lang="en-US" altLang="zh-CN" sz="2000" dirty="0">
              <a:latin typeface="等线" panose="02010600030101010101" pitchFamily="2" charset="-122"/>
              <a:ea typeface="等线" panose="02010600030101010101" pitchFamily="2" charset="-122"/>
            </a:endParaRPr>
          </a:p>
          <a:p>
            <a:r>
              <a:rPr lang="zh-CN" altLang="en-US" sz="2000" dirty="0" smtClean="0">
                <a:latin typeface="等线" panose="02010600030101010101" pitchFamily="2" charset="-122"/>
                <a:ea typeface="等线" panose="02010600030101010101" pitchFamily="2" charset="-122"/>
              </a:rPr>
              <a:t>场景图形式上为一系列</a:t>
            </a:r>
            <a:r>
              <a:rPr lang="en-US" altLang="zh-CN" sz="2000" dirty="0" smtClean="0">
                <a:latin typeface="等线" panose="02010600030101010101" pitchFamily="2" charset="-122"/>
                <a:ea typeface="等线" panose="02010600030101010101" pitchFamily="2" charset="-122"/>
              </a:rPr>
              <a:t>&lt;</a:t>
            </a:r>
            <a:r>
              <a:rPr lang="zh-CN" altLang="en-US" sz="2000" dirty="0" smtClean="0">
                <a:latin typeface="等线" panose="02010600030101010101" pitchFamily="2" charset="-122"/>
                <a:ea typeface="等线" panose="02010600030101010101" pitchFamily="2" charset="-122"/>
              </a:rPr>
              <a:t>主语</a:t>
            </a:r>
            <a:r>
              <a:rPr lang="en-US" altLang="zh-CN" sz="2000" dirty="0" smtClean="0">
                <a:latin typeface="等线" panose="02010600030101010101" pitchFamily="2" charset="-122"/>
                <a:ea typeface="等线" panose="02010600030101010101" pitchFamily="2" charset="-122"/>
              </a:rPr>
              <a:t>-</a:t>
            </a:r>
            <a:r>
              <a:rPr lang="zh-CN" altLang="en-US" sz="2000" dirty="0" smtClean="0">
                <a:latin typeface="等线" panose="02010600030101010101" pitchFamily="2" charset="-122"/>
                <a:ea typeface="等线" panose="02010600030101010101" pitchFamily="2" charset="-122"/>
              </a:rPr>
              <a:t>谓语</a:t>
            </a:r>
            <a:r>
              <a:rPr lang="en-US" altLang="zh-CN" sz="2000" dirty="0" smtClean="0">
                <a:latin typeface="等线" panose="02010600030101010101" pitchFamily="2" charset="-122"/>
                <a:ea typeface="等线" panose="02010600030101010101" pitchFamily="2" charset="-122"/>
              </a:rPr>
              <a:t>-</a:t>
            </a:r>
            <a:r>
              <a:rPr lang="zh-CN" altLang="en-US" sz="2000" dirty="0" smtClean="0">
                <a:latin typeface="等线" panose="02010600030101010101" pitchFamily="2" charset="-122"/>
                <a:ea typeface="等线" panose="02010600030101010101" pitchFamily="2" charset="-122"/>
              </a:rPr>
              <a:t>宾语</a:t>
            </a:r>
            <a:r>
              <a:rPr lang="en-US" altLang="zh-CN" sz="2000" dirty="0" smtClean="0">
                <a:latin typeface="等线" panose="02010600030101010101" pitchFamily="2" charset="-122"/>
                <a:ea typeface="等线" panose="02010600030101010101" pitchFamily="2" charset="-122"/>
              </a:rPr>
              <a:t>&gt;</a:t>
            </a:r>
            <a:r>
              <a:rPr lang="zh-CN" altLang="en-US" sz="2000" dirty="0" smtClean="0">
                <a:latin typeface="等线" panose="02010600030101010101" pitchFamily="2" charset="-122"/>
                <a:ea typeface="等线" panose="02010600030101010101" pitchFamily="2" charset="-122"/>
              </a:rPr>
              <a:t>三元组，节点为目标，边为关系</a:t>
            </a:r>
            <a:endParaRPr lang="en-US" altLang="zh-CN" sz="2000" dirty="0" smtClean="0">
              <a:latin typeface="等线" panose="02010600030101010101" pitchFamily="2" charset="-122"/>
              <a:ea typeface="等线" panose="02010600030101010101" pitchFamily="2" charset="-122"/>
            </a:endParaRPr>
          </a:p>
          <a:p>
            <a:endParaRPr lang="en-US" altLang="zh-CN" sz="2000" dirty="0" smtClean="0">
              <a:latin typeface="等线" panose="02010600030101010101" pitchFamily="2" charset="-122"/>
              <a:ea typeface="等线" panose="02010600030101010101" pitchFamily="2" charset="-122"/>
            </a:endParaRPr>
          </a:p>
          <a:p>
            <a:r>
              <a:rPr lang="zh-CN" altLang="en-US" sz="2000" dirty="0" smtClean="0">
                <a:latin typeface="等线" panose="02010600030101010101" pitchFamily="2" charset="-122"/>
                <a:ea typeface="等线" panose="02010600030101010101" pitchFamily="2" charset="-122"/>
              </a:rPr>
              <a:t>优点：</a:t>
            </a:r>
            <a:endParaRPr lang="en-US" altLang="zh-CN" sz="2000" dirty="0" smtClean="0">
              <a:latin typeface="等线" panose="02010600030101010101" pitchFamily="2" charset="-122"/>
              <a:ea typeface="等线" panose="02010600030101010101" pitchFamily="2" charset="-122"/>
            </a:endParaRPr>
          </a:p>
          <a:p>
            <a:pPr marL="457200" indent="-457200">
              <a:buFont typeface="+mj-ea"/>
              <a:buAutoNum type="circleNumDbPlain"/>
            </a:pPr>
            <a:r>
              <a:rPr lang="zh-CN" altLang="en-US" sz="2000" dirty="0" smtClean="0">
                <a:latin typeface="等线" panose="02010600030101010101" pitchFamily="2" charset="-122"/>
                <a:ea typeface="等线" panose="02010600030101010101" pitchFamily="2" charset="-122"/>
              </a:rPr>
              <a:t>结构化的表示更直观，可以看成小型</a:t>
            </a:r>
            <a:r>
              <a:rPr lang="en-US" altLang="zh-CN" sz="2000" dirty="0" smtClean="0">
                <a:latin typeface="等线" panose="02010600030101010101" pitchFamily="2" charset="-122"/>
                <a:ea typeface="等线" panose="02010600030101010101" pitchFamily="2" charset="-122"/>
              </a:rPr>
              <a:t>knowledge graph</a:t>
            </a:r>
          </a:p>
          <a:p>
            <a:pPr marL="457200" indent="-457200">
              <a:buFont typeface="+mj-ea"/>
              <a:buAutoNum type="circleNumDbPlain"/>
            </a:pPr>
            <a:r>
              <a:rPr lang="zh-CN" altLang="en-US" sz="2000" dirty="0" smtClean="0">
                <a:latin typeface="等线" panose="02010600030101010101" pitchFamily="2" charset="-122"/>
                <a:ea typeface="等线" panose="02010600030101010101" pitchFamily="2" charset="-122"/>
              </a:rPr>
              <a:t>模态无关化，各个模态都可以表示成类似结构，对于融合多模信息很有潜力</a:t>
            </a:r>
            <a:endParaRPr lang="en-US" altLang="zh-CN" sz="2000" dirty="0" smtClean="0">
              <a:latin typeface="等线" panose="02010600030101010101" pitchFamily="2" charset="-122"/>
              <a:ea typeface="等线" panose="02010600030101010101" pitchFamily="2" charset="-122"/>
            </a:endParaRPr>
          </a:p>
          <a:p>
            <a:pPr marL="457200" indent="-457200">
              <a:buFont typeface="+mj-ea"/>
              <a:buAutoNum type="circleNumDbPlain"/>
            </a:pPr>
            <a:r>
              <a:rPr lang="zh-CN" altLang="en-US" sz="2000" dirty="0" smtClean="0">
                <a:latin typeface="等线" panose="02010600030101010101" pitchFamily="2" charset="-122"/>
                <a:ea typeface="等线" panose="02010600030101010101" pitchFamily="2" charset="-122"/>
              </a:rPr>
              <a:t>应用于跨模态推理任务时更有解释性</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78993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400110"/>
          </a:xfrm>
          <a:prstGeom prst="rect">
            <a:avLst/>
          </a:prstGeom>
          <a:noFill/>
        </p:spPr>
        <p:txBody>
          <a:bodyPr wrap="square" rtlCol="0">
            <a:spAutoFit/>
          </a:bodyPr>
          <a:lstStyle/>
          <a:p>
            <a:r>
              <a:rPr lang="en-US" altLang="zh-CN" sz="2000" b="1" dirty="0">
                <a:latin typeface="等线" panose="02010600030101010101" pitchFamily="2" charset="-122"/>
                <a:ea typeface="等线" panose="02010600030101010101" pitchFamily="2" charset="-122"/>
              </a:rPr>
              <a:t>Fine-Grained Predicates Learning for Scene Graph Generation</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02848" y="987245"/>
            <a:ext cx="4678752" cy="369332"/>
          </a:xfrm>
          <a:prstGeom prst="rect">
            <a:avLst/>
          </a:prstGeom>
        </p:spPr>
        <p:txBody>
          <a:bodyPr wrap="square">
            <a:spAutoFit/>
          </a:bodyPr>
          <a:lstStyle/>
          <a:p>
            <a:r>
              <a:rPr lang="en-US" altLang="zh-CN" dirty="0" smtClean="0">
                <a:latin typeface="等线" panose="02010600030101010101" pitchFamily="2" charset="-122"/>
                <a:ea typeface="等线" panose="02010600030101010101" pitchFamily="2" charset="-122"/>
              </a:rPr>
              <a:t>Summary </a:t>
            </a:r>
            <a:r>
              <a:rPr lang="zh-CN" altLang="en-US" dirty="0" smtClean="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p:txBody>
      </p:sp>
      <p:sp>
        <p:nvSpPr>
          <p:cNvPr id="7" name="文本框 6"/>
          <p:cNvSpPr txBox="1"/>
          <p:nvPr/>
        </p:nvSpPr>
        <p:spPr>
          <a:xfrm>
            <a:off x="814080" y="2014260"/>
            <a:ext cx="933792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Motivation</a:t>
            </a:r>
            <a:r>
              <a:rPr lang="zh-CN" altLang="en-US" dirty="0" smtClean="0">
                <a:latin typeface="等线" panose="02010600030101010101" pitchFamily="2" charset="-122"/>
                <a:ea typeface="等线" panose="02010600030101010101" pitchFamily="2" charset="-122"/>
              </a:rPr>
              <a:t>和发现的以往方法的问题很有说服力</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smtClean="0">
                <a:latin typeface="等线" panose="02010600030101010101" pitchFamily="2" charset="-122"/>
                <a:ea typeface="等线" panose="02010600030101010101" pitchFamily="2" charset="-122"/>
              </a:rPr>
              <a:t>性能相当好，</a:t>
            </a:r>
            <a:r>
              <a:rPr lang="en-US" altLang="zh-CN" dirty="0" smtClean="0">
                <a:latin typeface="等线" panose="02010600030101010101" pitchFamily="2" charset="-122"/>
                <a:ea typeface="等线" panose="02010600030101010101" pitchFamily="2" charset="-122"/>
              </a:rPr>
              <a:t>plug-and-play</a:t>
            </a:r>
            <a:r>
              <a:rPr lang="zh-CN" altLang="en-US" dirty="0" smtClean="0">
                <a:latin typeface="等线" panose="02010600030101010101" pitchFamily="2" charset="-122"/>
                <a:ea typeface="等线" panose="02010600030101010101" pitchFamily="2" charset="-122"/>
              </a:rPr>
              <a:t>，而且简单</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smtClean="0">
                <a:latin typeface="等线" panose="02010600030101010101" pitchFamily="2" charset="-122"/>
                <a:ea typeface="等线" panose="02010600030101010101" pitchFamily="2" charset="-122"/>
              </a:rPr>
              <a:t>建模谓词间的相关性是使用的统计概率与实际预测概率，原理上不如引入语义信息更有说服力</a:t>
            </a:r>
            <a:endParaRPr lang="en-US" altLang="zh-CN" dirty="0" smtClean="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22854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Conclusions    </a:t>
            </a: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17710" y="854015"/>
            <a:ext cx="10111090" cy="5632311"/>
          </a:xfrm>
          <a:prstGeom prst="rect">
            <a:avLst/>
          </a:prstGeom>
          <a:noFill/>
        </p:spPr>
        <p:txBody>
          <a:bodyPr wrap="square" rtlCol="0">
            <a:spAutoFit/>
          </a:bodyPr>
          <a:lstStyle/>
          <a:p>
            <a:r>
              <a:rPr lang="en-US" altLang="zh-CN" dirty="0" smtClean="0">
                <a:latin typeface="等线" panose="02010600030101010101" pitchFamily="2" charset="-122"/>
                <a:ea typeface="等线" panose="02010600030101010101" pitchFamily="2" charset="-122"/>
              </a:rPr>
              <a:t>SGG</a:t>
            </a:r>
            <a:r>
              <a:rPr lang="zh-CN" altLang="en-US" dirty="0" smtClean="0">
                <a:latin typeface="等线" panose="02010600030101010101" pitchFamily="2" charset="-122"/>
                <a:ea typeface="等线" panose="02010600030101010101" pitchFamily="2" charset="-122"/>
              </a:rPr>
              <a:t>的一些前景：</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smtClean="0">
                <a:latin typeface="等线" panose="02010600030101010101" pitchFamily="2" charset="-122"/>
                <a:ea typeface="等线" panose="02010600030101010101" pitchFamily="2" charset="-122"/>
              </a:rPr>
              <a:t>对其他任务：虽然</a:t>
            </a:r>
            <a:r>
              <a:rPr lang="zh-CN" altLang="en-US" dirty="0" smtClean="0">
                <a:latin typeface="等线" panose="02010600030101010101" pitchFamily="2" charset="-122"/>
                <a:ea typeface="等线" panose="02010600030101010101" pitchFamily="2" charset="-122"/>
              </a:rPr>
              <a:t>从原理上</a:t>
            </a:r>
            <a:r>
              <a:rPr lang="zh-CN" altLang="en-US" dirty="0" smtClean="0">
                <a:latin typeface="等线" panose="02010600030101010101" pitchFamily="2" charset="-122"/>
                <a:ea typeface="等线" panose="02010600030101010101" pitchFamily="2" charset="-122"/>
              </a:rPr>
              <a:t>看很有前景，可以辅助其他跨模态任务提供可解释性，但由于数据集标注的问题效果不理想。</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a:latin typeface="等线" panose="02010600030101010101" pitchFamily="2" charset="-122"/>
                <a:ea typeface="等线" panose="02010600030101010101" pitchFamily="2" charset="-122"/>
              </a:rPr>
              <a:t>长尾分布</a:t>
            </a:r>
            <a:r>
              <a:rPr lang="en-US" altLang="zh-CN" dirty="0">
                <a:latin typeface="等线" panose="02010600030101010101" pitchFamily="2" charset="-122"/>
                <a:ea typeface="等线" panose="02010600030101010101" pitchFamily="2" charset="-122"/>
              </a:rPr>
              <a:t>bias</a:t>
            </a:r>
            <a:r>
              <a:rPr lang="zh-CN" altLang="en-US" dirty="0">
                <a:latin typeface="等线" panose="02010600030101010101" pitchFamily="2" charset="-122"/>
                <a:ea typeface="等线" panose="02010600030101010101" pitchFamily="2" charset="-122"/>
              </a:rPr>
              <a:t>问题仍是研究的</a:t>
            </a:r>
            <a:r>
              <a:rPr lang="zh-CN" altLang="en-US" dirty="0" smtClean="0">
                <a:latin typeface="等线" panose="02010600030101010101" pitchFamily="2" charset="-122"/>
                <a:ea typeface="等线" panose="02010600030101010101" pitchFamily="2" charset="-122"/>
              </a:rPr>
              <a:t>热点。</a:t>
            </a:r>
            <a:endParaRPr lang="en-US" altLang="zh-CN" dirty="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smtClean="0">
                <a:latin typeface="等线" panose="02010600030101010101" pitchFamily="2" charset="-122"/>
                <a:ea typeface="等线" panose="02010600030101010101" pitchFamily="2" charset="-122"/>
              </a:rPr>
              <a:t>判断</a:t>
            </a:r>
            <a:r>
              <a:rPr lang="en-US" altLang="zh-CN" dirty="0" smtClean="0">
                <a:latin typeface="等线" panose="02010600030101010101" pitchFamily="2" charset="-122"/>
                <a:ea typeface="等线" panose="02010600030101010101" pitchFamily="2" charset="-122"/>
              </a:rPr>
              <a:t>object</a:t>
            </a:r>
            <a:r>
              <a:rPr lang="zh-CN" altLang="en-US" dirty="0">
                <a:latin typeface="等线" panose="02010600030101010101" pitchFamily="2" charset="-122"/>
                <a:ea typeface="等线" panose="02010600030101010101" pitchFamily="2" charset="-122"/>
              </a:rPr>
              <a:t>相关：以往的</a:t>
            </a:r>
            <a:r>
              <a:rPr lang="zh-CN" altLang="en-US" dirty="0" smtClean="0">
                <a:latin typeface="等线" panose="02010600030101010101" pitchFamily="2" charset="-122"/>
                <a:ea typeface="等线" panose="02010600030101010101" pitchFamily="2" charset="-122"/>
              </a:rPr>
              <a:t>方法通过统计</a:t>
            </a:r>
            <a:r>
              <a:rPr lang="en-US" altLang="zh-CN" dirty="0" smtClean="0">
                <a:latin typeface="等线" panose="02010600030101010101" pitchFamily="2" charset="-122"/>
                <a:ea typeface="等线" panose="02010600030101010101" pitchFamily="2" charset="-122"/>
              </a:rPr>
              <a:t>trick</a:t>
            </a:r>
            <a:r>
              <a:rPr lang="zh-CN" altLang="en-US" dirty="0" smtClean="0">
                <a:latin typeface="等线" panose="02010600030101010101" pitchFamily="2" charset="-122"/>
                <a:ea typeface="等线" panose="02010600030101010101" pitchFamily="2" charset="-122"/>
              </a:rPr>
              <a:t>仅</a:t>
            </a:r>
            <a:r>
              <a:rPr lang="zh-CN" altLang="en-US" dirty="0">
                <a:latin typeface="等线" panose="02010600030101010101" pitchFamily="2" charset="-122"/>
                <a:ea typeface="等线" panose="02010600030101010101" pitchFamily="2" charset="-122"/>
              </a:rPr>
              <a:t>认为 </a:t>
            </a:r>
            <a:r>
              <a:rPr lang="en-US" altLang="zh-CN" dirty="0">
                <a:latin typeface="等线" panose="02010600030101010101" pitchFamily="2" charset="-122"/>
                <a:ea typeface="等线" panose="02010600030101010101" pitchFamily="2" charset="-122"/>
              </a:rPr>
              <a:t>bounding </a:t>
            </a:r>
            <a:r>
              <a:rPr lang="en-US" altLang="zh-CN" dirty="0" smtClean="0">
                <a:latin typeface="等线" panose="02010600030101010101" pitchFamily="2" charset="-122"/>
                <a:ea typeface="等线" panose="02010600030101010101" pitchFamily="2" charset="-122"/>
              </a:rPr>
              <a:t>box</a:t>
            </a:r>
            <a:r>
              <a:rPr lang="zh-CN" altLang="en-US" dirty="0" smtClean="0">
                <a:latin typeface="等线" panose="02010600030101010101" pitchFamily="2" charset="-122"/>
                <a:ea typeface="等线" panose="02010600030101010101" pitchFamily="2" charset="-122"/>
              </a:rPr>
              <a:t>相交</a:t>
            </a:r>
            <a:r>
              <a:rPr lang="zh-CN" altLang="en-US" dirty="0">
                <a:latin typeface="等线" panose="02010600030101010101" pitchFamily="2" charset="-122"/>
                <a:ea typeface="等线" panose="02010600030101010101" pitchFamily="2" charset="-122"/>
              </a:rPr>
              <a:t>即</a:t>
            </a:r>
            <a:r>
              <a:rPr lang="zh-CN" altLang="en-US" dirty="0" smtClean="0">
                <a:latin typeface="等线" panose="02010600030101010101" pitchFamily="2" charset="-122"/>
                <a:ea typeface="等线" panose="02010600030101010101" pitchFamily="2" charset="-122"/>
              </a:rPr>
              <a:t>相关，其实并不</a:t>
            </a:r>
            <a:r>
              <a:rPr lang="en-US" altLang="zh-CN" dirty="0" smtClean="0">
                <a:latin typeface="等线" panose="02010600030101010101" pitchFamily="2" charset="-122"/>
                <a:ea typeface="等线" panose="02010600030101010101" pitchFamily="2" charset="-122"/>
              </a:rPr>
              <a:t>make sense</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smtClean="0">
                <a:latin typeface="等线" panose="02010600030101010101" pitchFamily="2" charset="-122"/>
                <a:ea typeface="等线" panose="02010600030101010101" pitchFamily="2" charset="-122"/>
              </a:rPr>
              <a:t>关系</a:t>
            </a:r>
            <a:r>
              <a:rPr lang="zh-CN" altLang="en-US" dirty="0">
                <a:latin typeface="等线" panose="02010600030101010101" pitchFamily="2" charset="-122"/>
                <a:ea typeface="等线" panose="02010600030101010101" pitchFamily="2" charset="-122"/>
              </a:rPr>
              <a:t>的互斥性</a:t>
            </a:r>
            <a:r>
              <a:rPr lang="zh-CN" altLang="en-US" dirty="0" smtClean="0">
                <a:latin typeface="等线" panose="02010600030101010101" pitchFamily="2" charset="-122"/>
                <a:ea typeface="等线" panose="02010600030101010101" pitchFamily="2" charset="-122"/>
              </a:rPr>
              <a:t>：现有</a:t>
            </a:r>
            <a:r>
              <a:rPr lang="zh-CN" altLang="en-US" dirty="0" smtClean="0">
                <a:latin typeface="等线" panose="02010600030101010101" pitchFamily="2" charset="-122"/>
                <a:ea typeface="等线" panose="02010600030101010101" pitchFamily="2" charset="-122"/>
              </a:rPr>
              <a:t>标注</a:t>
            </a:r>
            <a:r>
              <a:rPr lang="zh-CN" altLang="en-US" dirty="0">
                <a:latin typeface="等线" panose="02010600030101010101" pitchFamily="2" charset="-122"/>
                <a:ea typeface="等线" panose="02010600030101010101" pitchFamily="2" charset="-122"/>
              </a:rPr>
              <a:t>的关系很多都是存在重叠语义的，关系间并不完全</a:t>
            </a:r>
            <a:r>
              <a:rPr lang="zh-CN" altLang="en-US" dirty="0" smtClean="0">
                <a:latin typeface="等线" panose="02010600030101010101" pitchFamily="2" charset="-122"/>
                <a:ea typeface="等线" panose="02010600030101010101" pitchFamily="2" charset="-122"/>
              </a:rPr>
              <a:t>独立。把 </a:t>
            </a:r>
            <a:r>
              <a:rPr lang="en-US" altLang="zh-CN" dirty="0" smtClean="0">
                <a:latin typeface="等线" panose="02010600030101010101" pitchFamily="2" charset="-122"/>
                <a:ea typeface="等线" panose="02010600030101010101" pitchFamily="2" charset="-122"/>
              </a:rPr>
              <a:t>visual relation </a:t>
            </a:r>
            <a:r>
              <a:rPr lang="zh-CN" altLang="en-US" dirty="0">
                <a:latin typeface="等线" panose="02010600030101010101" pitchFamily="2" charset="-122"/>
                <a:ea typeface="等线" panose="02010600030101010101" pitchFamily="2" charset="-122"/>
              </a:rPr>
              <a:t>分类建模为多选一（</a:t>
            </a:r>
            <a:r>
              <a:rPr lang="en-US" altLang="zh-CN" dirty="0">
                <a:latin typeface="等线" panose="02010600030101010101" pitchFamily="2" charset="-122"/>
                <a:ea typeface="等线" panose="02010600030101010101" pitchFamily="2" charset="-122"/>
              </a:rPr>
              <a:t>1 of N</a:t>
            </a:r>
            <a:r>
              <a:rPr lang="zh-CN" altLang="en-US" dirty="0">
                <a:latin typeface="等线" panose="02010600030101010101" pitchFamily="2" charset="-122"/>
                <a:ea typeface="等线" panose="02010600030101010101" pitchFamily="2" charset="-122"/>
              </a:rPr>
              <a:t>）其实是不合理的</a:t>
            </a:r>
            <a:r>
              <a:rPr lang="zh-CN" altLang="en-US" dirty="0" smtClean="0">
                <a:latin typeface="等线" panose="02010600030101010101" pitchFamily="2" charset="-122"/>
                <a:ea typeface="等线" panose="02010600030101010101" pitchFamily="2" charset="-122"/>
              </a:rPr>
              <a:t>，更</a:t>
            </a:r>
            <a:r>
              <a:rPr lang="zh-CN" altLang="en-US" dirty="0">
                <a:latin typeface="等线" panose="02010600030101010101" pitchFamily="2" charset="-122"/>
                <a:ea typeface="等线" panose="02010600030101010101" pitchFamily="2" charset="-122"/>
              </a:rPr>
              <a:t>可能是 </a:t>
            </a:r>
            <a:r>
              <a:rPr lang="en-US" altLang="zh-CN" dirty="0">
                <a:latin typeface="等线" panose="02010600030101010101" pitchFamily="2" charset="-122"/>
                <a:ea typeface="等线" panose="02010600030101010101" pitchFamily="2" charset="-122"/>
              </a:rPr>
              <a:t>coarse to fine-grained </a:t>
            </a:r>
            <a:r>
              <a:rPr lang="zh-CN" altLang="en-US" dirty="0">
                <a:latin typeface="等线" panose="02010600030101010101" pitchFamily="2" charset="-122"/>
                <a:ea typeface="等线" panose="02010600030101010101" pitchFamily="2" charset="-122"/>
              </a:rPr>
              <a:t>的</a:t>
            </a:r>
            <a:r>
              <a:rPr lang="zh-CN" altLang="en-US" dirty="0" smtClean="0">
                <a:latin typeface="等线" panose="02010600030101010101" pitchFamily="2" charset="-122"/>
                <a:ea typeface="等线" panose="02010600030101010101" pitchFamily="2" charset="-122"/>
              </a:rPr>
              <a:t>关系</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dirty="0">
                <a:latin typeface="等线" panose="02010600030101010101" pitchFamily="2" charset="-122"/>
                <a:ea typeface="等线" panose="02010600030101010101" pitchFamily="2" charset="-122"/>
              </a:rPr>
              <a:t>coarse to fine-grained </a:t>
            </a:r>
            <a:r>
              <a:rPr lang="zh-CN" altLang="en-US" dirty="0" smtClean="0">
                <a:latin typeface="等线" panose="02010600030101010101" pitchFamily="2" charset="-122"/>
                <a:ea typeface="等线" panose="02010600030101010101" pitchFamily="2" charset="-122"/>
              </a:rPr>
              <a:t>分类：还没有人做过，但难点在于，关系是抽象概念，随上下文变化明显，不能直接借鉴细粒度分类</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en-US" altLang="zh-CN" dirty="0">
                <a:latin typeface="等线" panose="02010600030101010101" pitchFamily="2" charset="-122"/>
                <a:ea typeface="等线" panose="02010600030101010101" pitchFamily="2" charset="-122"/>
              </a:rPr>
              <a:t>instance-level </a:t>
            </a:r>
            <a:r>
              <a:rPr lang="zh-CN" altLang="en-US" dirty="0">
                <a:latin typeface="等线" panose="02010600030101010101" pitchFamily="2" charset="-122"/>
                <a:ea typeface="等线" panose="02010600030101010101" pitchFamily="2" charset="-122"/>
              </a:rPr>
              <a:t>的预测：当前仅能做到 </a:t>
            </a:r>
            <a:r>
              <a:rPr lang="en-US" altLang="zh-CN" dirty="0">
                <a:latin typeface="等线" panose="02010600030101010101" pitchFamily="2" charset="-122"/>
                <a:ea typeface="等线" panose="02010600030101010101" pitchFamily="2" charset="-122"/>
              </a:rPr>
              <a:t>object-level </a:t>
            </a:r>
            <a:r>
              <a:rPr lang="zh-CN" altLang="en-US" dirty="0">
                <a:latin typeface="等线" panose="02010600030101010101" pitchFamily="2" charset="-122"/>
                <a:ea typeface="等线" panose="02010600030101010101" pitchFamily="2" charset="-122"/>
              </a:rPr>
              <a:t>的节点</a:t>
            </a:r>
            <a:r>
              <a:rPr lang="zh-CN" altLang="en-US" dirty="0" smtClean="0">
                <a:latin typeface="等线" panose="02010600030101010101" pitchFamily="2" charset="-122"/>
                <a:ea typeface="等线" panose="02010600030101010101" pitchFamily="2" charset="-122"/>
              </a:rPr>
              <a:t>构建</a:t>
            </a:r>
            <a:r>
              <a:rPr lang="zh-CN" altLang="en-US" dirty="0">
                <a:latin typeface="等线" panose="02010600030101010101" pitchFamily="2" charset="-122"/>
                <a:ea typeface="等线" panose="02010600030101010101" pitchFamily="2" charset="-122"/>
              </a:rPr>
              <a:t>，不能做到 </a:t>
            </a:r>
            <a:r>
              <a:rPr lang="en-US" altLang="zh-CN" dirty="0">
                <a:latin typeface="等线" panose="02010600030101010101" pitchFamily="2" charset="-122"/>
                <a:ea typeface="等线" panose="02010600030101010101" pitchFamily="2" charset="-122"/>
              </a:rPr>
              <a:t>instance-level</a:t>
            </a:r>
            <a:r>
              <a:rPr lang="zh-CN" altLang="en-US" dirty="0">
                <a:latin typeface="等线" panose="02010600030101010101" pitchFamily="2" charset="-122"/>
                <a:ea typeface="等线" panose="02010600030101010101" pitchFamily="2" charset="-122"/>
              </a:rPr>
              <a:t>。比如知道图中的 </a:t>
            </a:r>
            <a:r>
              <a:rPr lang="en-US" altLang="zh-CN" dirty="0">
                <a:latin typeface="等线" panose="02010600030101010101" pitchFamily="2" charset="-122"/>
                <a:ea typeface="等线" panose="02010600030101010101" pitchFamily="2" charset="-122"/>
              </a:rPr>
              <a:t>object </a:t>
            </a:r>
            <a:r>
              <a:rPr lang="zh-CN" altLang="en-US" dirty="0">
                <a:latin typeface="等线" panose="02010600030101010101" pitchFamily="2" charset="-122"/>
                <a:ea typeface="等线" panose="02010600030101010101" pitchFamily="2" charset="-122"/>
              </a:rPr>
              <a:t>是</a:t>
            </a:r>
            <a:r>
              <a:rPr lang="zh-CN" altLang="en-US" dirty="0" smtClean="0">
                <a:latin typeface="等线" panose="02010600030101010101" pitchFamily="2" charset="-122"/>
                <a:ea typeface="等线" panose="02010600030101010101" pitchFamily="2" charset="-122"/>
              </a:rPr>
              <a:t>一个人</a:t>
            </a:r>
            <a:r>
              <a:rPr lang="zh-CN" altLang="en-US" dirty="0">
                <a:latin typeface="等线" panose="02010600030101010101" pitchFamily="2" charset="-122"/>
                <a:ea typeface="等线" panose="02010600030101010101" pitchFamily="2" charset="-122"/>
              </a:rPr>
              <a:t>，但不知道是哪个人，不能区分同类的不同个体</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a:latin typeface="等线" panose="02010600030101010101" pitchFamily="2" charset="-122"/>
                <a:ea typeface="等线" panose="02010600030101010101" pitchFamily="2" charset="-122"/>
              </a:rPr>
              <a:t>标注稀疏：数据集中的图片每张大致标注了 </a:t>
            </a:r>
            <a:r>
              <a:rPr lang="en-US" altLang="zh-CN" dirty="0">
                <a:latin typeface="等线" panose="02010600030101010101" pitchFamily="2" charset="-122"/>
                <a:ea typeface="等线" panose="02010600030101010101" pitchFamily="2" charset="-122"/>
              </a:rPr>
              <a:t>10 </a:t>
            </a:r>
            <a:r>
              <a:rPr lang="zh-CN" altLang="en-US" dirty="0">
                <a:latin typeface="等线" panose="02010600030101010101" pitchFamily="2" charset="-122"/>
                <a:ea typeface="等线" panose="02010600030101010101" pitchFamily="2" charset="-122"/>
              </a:rPr>
              <a:t>个 </a:t>
            </a:r>
            <a:r>
              <a:rPr lang="en-US" altLang="zh-CN" dirty="0">
                <a:latin typeface="等线" panose="02010600030101010101" pitchFamily="2" charset="-122"/>
                <a:ea typeface="等线" panose="02010600030101010101" pitchFamily="2" charset="-122"/>
              </a:rPr>
              <a:t>object</a:t>
            </a:r>
            <a:r>
              <a:rPr lang="zh-CN" altLang="en-US" dirty="0">
                <a:latin typeface="等线" panose="02010600030101010101" pitchFamily="2" charset="-122"/>
                <a:ea typeface="等线" panose="02010600030101010101" pitchFamily="2" charset="-122"/>
              </a:rPr>
              <a:t>，</a:t>
            </a:r>
            <a:r>
              <a:rPr lang="zh-CN" altLang="en-US" dirty="0" smtClean="0">
                <a:latin typeface="等线" panose="02010600030101010101" pitchFamily="2" charset="-122"/>
                <a:ea typeface="等线" panose="02010600030101010101" pitchFamily="2" charset="-122"/>
              </a:rPr>
              <a:t>但是 </a:t>
            </a:r>
            <a:r>
              <a:rPr lang="en-US" altLang="zh-CN" dirty="0">
                <a:latin typeface="等线" panose="02010600030101010101" pitchFamily="2" charset="-122"/>
                <a:ea typeface="等线" panose="02010600030101010101" pitchFamily="2" charset="-122"/>
              </a:rPr>
              <a:t>relation </a:t>
            </a:r>
            <a:r>
              <a:rPr lang="zh-CN" altLang="en-US" dirty="0">
                <a:latin typeface="等线" panose="02010600030101010101" pitchFamily="2" charset="-122"/>
                <a:ea typeface="等线" panose="02010600030101010101" pitchFamily="2" charset="-122"/>
              </a:rPr>
              <a:t>标注的比例不到一半，很多目标之间有关系但没</a:t>
            </a:r>
            <a:r>
              <a:rPr lang="zh-CN" altLang="en-US" dirty="0" smtClean="0">
                <a:latin typeface="等线" panose="02010600030101010101" pitchFamily="2" charset="-122"/>
                <a:ea typeface="等线" panose="02010600030101010101" pitchFamily="2" charset="-122"/>
              </a:rPr>
              <a:t>标注。（半</a:t>
            </a:r>
            <a:r>
              <a:rPr lang="zh-CN" altLang="en-US" dirty="0">
                <a:latin typeface="等线" panose="02010600030101010101" pitchFamily="2" charset="-122"/>
                <a:ea typeface="等线" panose="02010600030101010101" pitchFamily="2" charset="-122"/>
              </a:rPr>
              <a:t>监督或无</a:t>
            </a:r>
            <a:r>
              <a:rPr lang="zh-CN" altLang="en-US" dirty="0" smtClean="0">
                <a:latin typeface="等线" panose="02010600030101010101" pitchFamily="2" charset="-122"/>
                <a:ea typeface="等线" panose="02010600030101010101" pitchFamily="2" charset="-122"/>
              </a:rPr>
              <a:t>监督）</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a:latin typeface="等线" panose="02010600030101010101" pitchFamily="2" charset="-122"/>
                <a:ea typeface="等线" panose="02010600030101010101" pitchFamily="2" charset="-122"/>
              </a:rPr>
              <a:t>推理的形式：关系的预测其实也不应该是</a:t>
            </a:r>
            <a:r>
              <a:rPr lang="zh-CN" altLang="en-US" dirty="0" smtClean="0">
                <a:latin typeface="等线" panose="02010600030101010101" pitchFamily="2" charset="-122"/>
                <a:ea typeface="等线" panose="02010600030101010101" pitchFamily="2" charset="-122"/>
              </a:rPr>
              <a:t>一步到位 </a:t>
            </a:r>
            <a:r>
              <a:rPr lang="en-US" altLang="zh-CN" dirty="0">
                <a:latin typeface="等线" panose="02010600030101010101" pitchFamily="2" charset="-122"/>
                <a:ea typeface="等线" panose="02010600030101010101" pitchFamily="2" charset="-122"/>
              </a:rPr>
              <a:t>one-stage </a:t>
            </a:r>
            <a:r>
              <a:rPr lang="zh-CN" altLang="en-US" dirty="0">
                <a:latin typeface="等线" panose="02010600030101010101" pitchFamily="2" charset="-122"/>
                <a:ea typeface="等线" panose="02010600030101010101" pitchFamily="2" charset="-122"/>
              </a:rPr>
              <a:t>的形式，而是应该有个推理再推理的过程</a:t>
            </a:r>
            <a:r>
              <a:rPr lang="zh-CN" altLang="en-US" dirty="0" smtClean="0">
                <a:latin typeface="等线" panose="02010600030101010101" pitchFamily="2" charset="-122"/>
                <a:ea typeface="等线" panose="02010600030101010101" pitchFamily="2" charset="-122"/>
              </a:rPr>
              <a:t>，应该</a:t>
            </a:r>
            <a:r>
              <a:rPr lang="zh-CN" altLang="en-US" dirty="0">
                <a:latin typeface="等线" panose="02010600030101010101" pitchFamily="2" charset="-122"/>
                <a:ea typeface="等线" panose="02010600030101010101" pitchFamily="2" charset="-122"/>
              </a:rPr>
              <a:t>近似一种多次反馈的</a:t>
            </a:r>
            <a:r>
              <a:rPr lang="zh-CN" altLang="en-US" dirty="0" smtClean="0">
                <a:latin typeface="等线" panose="02010600030101010101" pitchFamily="2" charset="-122"/>
                <a:ea typeface="等线" panose="02010600030101010101" pitchFamily="2" charset="-122"/>
              </a:rPr>
              <a:t>方法，现在仅是一种</a:t>
            </a:r>
            <a:r>
              <a:rPr lang="en-US" altLang="zh-CN" dirty="0" smtClean="0">
                <a:latin typeface="等线" panose="02010600030101010101" pitchFamily="2" charset="-122"/>
                <a:ea typeface="等线" panose="02010600030101010101" pitchFamily="2" charset="-122"/>
              </a:rPr>
              <a:t>pattern matching</a:t>
            </a:r>
            <a:r>
              <a:rPr lang="zh-CN" altLang="en-US" dirty="0" smtClean="0">
                <a:latin typeface="等线" panose="02010600030101010101" pitchFamily="2" charset="-122"/>
                <a:ea typeface="等线" panose="02010600030101010101" pitchFamily="2" charset="-122"/>
              </a:rPr>
              <a:t>的拟合，没有体现</a:t>
            </a:r>
            <a:r>
              <a:rPr lang="en-US" altLang="zh-CN" dirty="0" smtClean="0">
                <a:latin typeface="等线" panose="02010600030101010101" pitchFamily="2" charset="-122"/>
                <a:ea typeface="等线" panose="02010600030101010101" pitchFamily="2" charset="-122"/>
              </a:rPr>
              <a:t>reasoning</a:t>
            </a:r>
            <a:r>
              <a:rPr lang="zh-CN" altLang="en-US" dirty="0" smtClean="0">
                <a:latin typeface="等线" panose="02010600030101010101" pitchFamily="2" charset="-122"/>
                <a:ea typeface="等线" panose="02010600030101010101" pitchFamily="2" charset="-122"/>
              </a:rPr>
              <a:t>（同样适用于</a:t>
            </a:r>
            <a:r>
              <a:rPr lang="en-US" altLang="zh-CN" dirty="0" smtClean="0">
                <a:latin typeface="等线" panose="02010600030101010101" pitchFamily="2" charset="-122"/>
                <a:ea typeface="等线" panose="02010600030101010101" pitchFamily="2" charset="-122"/>
              </a:rPr>
              <a:t>VQA</a:t>
            </a:r>
            <a:r>
              <a:rPr lang="zh-CN" altLang="en-US" dirty="0" smtClean="0">
                <a:latin typeface="等线" panose="02010600030101010101" pitchFamily="2" charset="-122"/>
                <a:ea typeface="等线" panose="02010600030101010101" pitchFamily="2" charset="-122"/>
              </a:rPr>
              <a:t>）</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smtClean="0">
                <a:latin typeface="等线" panose="02010600030101010101" pitchFamily="2" charset="-122"/>
                <a:ea typeface="等线" panose="02010600030101010101" pitchFamily="2" charset="-122"/>
              </a:rPr>
              <a:t>使用</a:t>
            </a:r>
            <a:r>
              <a:rPr lang="en-US" altLang="zh-CN" dirty="0" smtClean="0">
                <a:latin typeface="等线" panose="02010600030101010101" pitchFamily="2" charset="-122"/>
                <a:ea typeface="等线" panose="02010600030101010101" pitchFamily="2" charset="-122"/>
              </a:rPr>
              <a:t>transformer</a:t>
            </a:r>
            <a:r>
              <a:rPr lang="zh-CN" altLang="en-US" dirty="0" smtClean="0">
                <a:latin typeface="等线" panose="02010600030101010101" pitchFamily="2" charset="-122"/>
                <a:ea typeface="等线" panose="02010600030101010101" pitchFamily="2" charset="-122"/>
              </a:rPr>
              <a:t>的方法还是少，并行能力较差</a:t>
            </a:r>
            <a:endParaRPr lang="en-US" altLang="zh-CN" dirty="0" smtClean="0">
              <a:latin typeface="等线" panose="02010600030101010101" pitchFamily="2" charset="-122"/>
              <a:ea typeface="等线" panose="02010600030101010101" pitchFamily="2" charset="-122"/>
            </a:endParaRPr>
          </a:p>
          <a:p>
            <a:pPr marL="285750" indent="-285750">
              <a:buFont typeface="Wingdings" panose="05000000000000000000" pitchFamily="2" charset="2"/>
              <a:buChar char="Ø"/>
            </a:pPr>
            <a:r>
              <a:rPr lang="zh-CN" altLang="en-US" dirty="0" smtClean="0">
                <a:latin typeface="等线" panose="02010600030101010101" pitchFamily="2" charset="-122"/>
                <a:ea typeface="等线" panose="02010600030101010101" pitchFamily="2" charset="-122"/>
              </a:rPr>
              <a:t>每个模型都需要三个训练子模型，是否可以使用一个模型分配不同输入联合训练？</a:t>
            </a:r>
            <a:endParaRPr lang="en-US" altLang="zh-CN"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60217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What is Scene Graph Generation(SGG)</a:t>
            </a: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409699" y="1757660"/>
            <a:ext cx="9934575" cy="707886"/>
          </a:xfrm>
          <a:prstGeom prst="rect">
            <a:avLst/>
          </a:prstGeom>
        </p:spPr>
        <p:txBody>
          <a:bodyPr wrap="square">
            <a:spAutoFit/>
          </a:bodyPr>
          <a:lstStyle/>
          <a:p>
            <a:r>
              <a:rPr lang="zh-CN" altLang="en-US" sz="2000" dirty="0" smtClean="0">
                <a:latin typeface="等线" panose="02010600030101010101" pitchFamily="2" charset="-122"/>
                <a:ea typeface="等线" panose="02010600030101010101" pitchFamily="2" charset="-122"/>
              </a:rPr>
              <a:t>输入：一张图片</a:t>
            </a:r>
            <a:r>
              <a:rPr lang="en-US" altLang="zh-CN" sz="2000" dirty="0" smtClean="0">
                <a:latin typeface="等线" panose="02010600030101010101" pitchFamily="2" charset="-122"/>
                <a:ea typeface="等线" panose="02010600030101010101" pitchFamily="2" charset="-122"/>
              </a:rPr>
              <a:t>I</a:t>
            </a:r>
          </a:p>
          <a:p>
            <a:r>
              <a:rPr lang="zh-CN" altLang="en-US" sz="2000" dirty="0" smtClean="0">
                <a:latin typeface="等线" panose="02010600030101010101" pitchFamily="2" charset="-122"/>
                <a:ea typeface="等线" panose="02010600030101010101" pitchFamily="2" charset="-122"/>
              </a:rPr>
              <a:t>输出：一系列目标框</a:t>
            </a:r>
            <a:r>
              <a:rPr lang="en-US" altLang="zh-CN" sz="2000" dirty="0" smtClean="0">
                <a:latin typeface="等线" panose="02010600030101010101" pitchFamily="2" charset="-122"/>
                <a:ea typeface="等线" panose="02010600030101010101" pitchFamily="2" charset="-122"/>
              </a:rPr>
              <a:t>B</a:t>
            </a:r>
            <a:r>
              <a:rPr lang="zh-CN" altLang="en-US" sz="2000" dirty="0" smtClean="0">
                <a:latin typeface="等线" panose="02010600030101010101" pitchFamily="2" charset="-122"/>
                <a:ea typeface="等线" panose="02010600030101010101" pitchFamily="2" charset="-122"/>
              </a:rPr>
              <a:t>，目标类别</a:t>
            </a:r>
            <a:r>
              <a:rPr lang="en-US" altLang="zh-CN" sz="2000" dirty="0" smtClean="0">
                <a:latin typeface="等线" panose="02010600030101010101" pitchFamily="2" charset="-122"/>
                <a:ea typeface="等线" panose="02010600030101010101" pitchFamily="2" charset="-122"/>
              </a:rPr>
              <a:t>O</a:t>
            </a:r>
            <a:r>
              <a:rPr lang="zh-CN" altLang="en-US" sz="2000" dirty="0" smtClean="0">
                <a:latin typeface="等线" panose="02010600030101010101" pitchFamily="2" charset="-122"/>
                <a:ea typeface="等线" panose="02010600030101010101" pitchFamily="2" charset="-122"/>
              </a:rPr>
              <a:t>，目标间关系</a:t>
            </a:r>
            <a:r>
              <a:rPr lang="en-US" altLang="zh-CN" sz="2000" dirty="0" smtClean="0">
                <a:latin typeface="等线" panose="02010600030101010101" pitchFamily="2" charset="-122"/>
                <a:ea typeface="等线" panose="02010600030101010101" pitchFamily="2" charset="-122"/>
              </a:rPr>
              <a:t>R</a:t>
            </a:r>
            <a:r>
              <a:rPr lang="zh-CN" altLang="en-US" sz="2000" dirty="0" smtClean="0">
                <a:latin typeface="等线" panose="02010600030101010101" pitchFamily="2" charset="-122"/>
                <a:ea typeface="等线" panose="02010600030101010101" pitchFamily="2" charset="-122"/>
              </a:rPr>
              <a:t>，由三元组构成的场景图</a:t>
            </a:r>
            <a:r>
              <a:rPr lang="en-US" altLang="zh-CN" sz="2000" dirty="0" smtClean="0">
                <a:latin typeface="等线" panose="02010600030101010101" pitchFamily="2" charset="-122"/>
                <a:ea typeface="等线" panose="02010600030101010101" pitchFamily="2" charset="-122"/>
              </a:rPr>
              <a:t>G={R,O,B}</a:t>
            </a:r>
          </a:p>
        </p:txBody>
      </p:sp>
      <p:sp>
        <p:nvSpPr>
          <p:cNvPr id="4" name="文本框 3"/>
          <p:cNvSpPr txBox="1"/>
          <p:nvPr/>
        </p:nvSpPr>
        <p:spPr>
          <a:xfrm>
            <a:off x="1028700" y="1047750"/>
            <a:ext cx="9410700" cy="523220"/>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Subtasks:</a:t>
            </a:r>
            <a:endParaRPr lang="zh-CN" altLang="en-US" sz="2800" dirty="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3062287" y="2562224"/>
            <a:ext cx="5460683" cy="600075"/>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3323179137"/>
              </p:ext>
            </p:extLst>
          </p:nvPr>
        </p:nvGraphicFramePr>
        <p:xfrm>
          <a:off x="1466850" y="4191000"/>
          <a:ext cx="10239374" cy="1925320"/>
        </p:xfrm>
        <a:graphic>
          <a:graphicData uri="http://schemas.openxmlformats.org/drawingml/2006/table">
            <a:tbl>
              <a:tblPr firstRow="1" bandRow="1">
                <a:tableStyleId>{5C22544A-7EE6-4342-B048-85BDC9FD1C3A}</a:tableStyleId>
              </a:tblPr>
              <a:tblGrid>
                <a:gridCol w="3925094"/>
                <a:gridCol w="2154535"/>
                <a:gridCol w="2175867"/>
                <a:gridCol w="1983878"/>
              </a:tblGrid>
              <a:tr h="361953">
                <a:tc>
                  <a:txBody>
                    <a:bodyPr/>
                    <a:lstStyle/>
                    <a:p>
                      <a:r>
                        <a:rPr lang="en-US" altLang="zh-CN" sz="2000" dirty="0" smtClean="0">
                          <a:latin typeface="等线" panose="02010600030101010101" pitchFamily="2" charset="-122"/>
                          <a:ea typeface="等线" panose="02010600030101010101" pitchFamily="2" charset="-122"/>
                        </a:rPr>
                        <a:t>Name</a:t>
                      </a:r>
                    </a:p>
                  </a:txBody>
                  <a:tcPr/>
                </a:tc>
                <a:tc>
                  <a:txBody>
                    <a:bodyPr/>
                    <a:lstStyle/>
                    <a:p>
                      <a:r>
                        <a:rPr lang="en-US" altLang="zh-CN" sz="2000" dirty="0" smtClean="0">
                          <a:latin typeface="等线" panose="02010600030101010101" pitchFamily="2" charset="-122"/>
                          <a:ea typeface="等线" panose="02010600030101010101" pitchFamily="2" charset="-122"/>
                        </a:rPr>
                        <a:t>Given </a:t>
                      </a:r>
                      <a:endParaRPr lang="zh-CN" altLang="en-US" sz="2000" dirty="0">
                        <a:latin typeface="等线" panose="02010600030101010101" pitchFamily="2" charset="-122"/>
                        <a:ea typeface="等线" panose="02010600030101010101" pitchFamily="2" charset="-122"/>
                      </a:endParaRPr>
                    </a:p>
                  </a:txBody>
                  <a:tcPr/>
                </a:tc>
                <a:tc>
                  <a:txBody>
                    <a:bodyPr/>
                    <a:lstStyle/>
                    <a:p>
                      <a:r>
                        <a:rPr lang="en-US" altLang="zh-CN" sz="2000" dirty="0" smtClean="0">
                          <a:latin typeface="等线" panose="02010600030101010101" pitchFamily="2" charset="-122"/>
                          <a:ea typeface="等线" panose="02010600030101010101" pitchFamily="2" charset="-122"/>
                        </a:rPr>
                        <a:t>Output</a:t>
                      </a:r>
                      <a:endParaRPr lang="zh-CN" altLang="en-US" sz="2000" dirty="0">
                        <a:latin typeface="等线" panose="02010600030101010101" pitchFamily="2" charset="-122"/>
                        <a:ea typeface="等线" panose="02010600030101010101" pitchFamily="2" charset="-122"/>
                      </a:endParaRPr>
                    </a:p>
                  </a:txBody>
                  <a:tcPr/>
                </a:tc>
                <a:tc>
                  <a:txBody>
                    <a:bodyPr/>
                    <a:lstStyle/>
                    <a:p>
                      <a:r>
                        <a:rPr lang="en-US" altLang="zh-CN" sz="2000" dirty="0" smtClean="0">
                          <a:latin typeface="等线" panose="02010600030101010101" pitchFamily="2" charset="-122"/>
                          <a:ea typeface="等线" panose="02010600030101010101" pitchFamily="2" charset="-122"/>
                        </a:rPr>
                        <a:t>Abbreviation </a:t>
                      </a:r>
                      <a:endParaRPr lang="zh-CN" altLang="en-US" sz="2000" dirty="0">
                        <a:latin typeface="等线" panose="02010600030101010101" pitchFamily="2" charset="-122"/>
                        <a:ea typeface="等线" panose="02010600030101010101" pitchFamily="2" charset="-122"/>
                      </a:endParaRPr>
                    </a:p>
                  </a:txBody>
                  <a:tcPr/>
                </a:tc>
              </a:tr>
              <a:tr h="370840">
                <a:tc>
                  <a:txBody>
                    <a:bodyPr/>
                    <a:lstStyle/>
                    <a:p>
                      <a:r>
                        <a:rPr lang="zh-CN" altLang="en-US" sz="1600" dirty="0" smtClean="0">
                          <a:latin typeface="等线" panose="02010600030101010101" pitchFamily="2" charset="-122"/>
                          <a:ea typeface="等线" panose="02010600030101010101" pitchFamily="2" charset="-122"/>
                        </a:rPr>
                        <a:t>关系分类（</a:t>
                      </a:r>
                      <a:r>
                        <a:rPr lang="en-US" altLang="zh-CN" sz="1600" dirty="0" smtClean="0">
                          <a:latin typeface="等线" panose="02010600030101010101" pitchFamily="2" charset="-122"/>
                          <a:ea typeface="等线" panose="02010600030101010101" pitchFamily="2" charset="-122"/>
                        </a:rPr>
                        <a:t>predicate</a:t>
                      </a:r>
                      <a:r>
                        <a:rPr lang="en-US" altLang="zh-CN" sz="1600" baseline="0" dirty="0" smtClean="0">
                          <a:latin typeface="等线" panose="02010600030101010101" pitchFamily="2" charset="-122"/>
                          <a:ea typeface="等线" panose="02010600030101010101" pitchFamily="2" charset="-122"/>
                        </a:rPr>
                        <a:t> classification, </a:t>
                      </a:r>
                      <a:r>
                        <a:rPr lang="en-US" altLang="zh-CN" sz="1600" baseline="0" dirty="0" err="1" smtClean="0">
                          <a:latin typeface="等线" panose="02010600030101010101" pitchFamily="2" charset="-122"/>
                          <a:ea typeface="等线" panose="02010600030101010101" pitchFamily="2" charset="-122"/>
                        </a:rPr>
                        <a:t>PredCls</a:t>
                      </a:r>
                      <a:r>
                        <a:rPr lang="zh-CN" altLang="en-US" sz="1600" dirty="0" smtClean="0">
                          <a:latin typeface="等线" panose="02010600030101010101" pitchFamily="2" charset="-122"/>
                          <a:ea typeface="等线" panose="02010600030101010101" pitchFamily="2" charset="-122"/>
                        </a:rPr>
                        <a:t>）</a:t>
                      </a:r>
                      <a:endParaRPr lang="zh-CN" altLang="en-US" sz="1600" dirty="0">
                        <a:latin typeface="等线" panose="02010600030101010101" pitchFamily="2" charset="-122"/>
                        <a:ea typeface="等线" panose="02010600030101010101" pitchFamily="2" charset="-122"/>
                      </a:endParaRPr>
                    </a:p>
                  </a:txBody>
                  <a:tcPr/>
                </a:tc>
                <a:tc>
                  <a:txBody>
                    <a:bodyPr/>
                    <a:lstStyle/>
                    <a:p>
                      <a:pPr algn="l"/>
                      <a:r>
                        <a:rPr lang="zh-CN" altLang="en-US" sz="1800" dirty="0" smtClean="0">
                          <a:latin typeface="等线" panose="02010600030101010101" pitchFamily="2" charset="-122"/>
                          <a:ea typeface="等线" panose="02010600030101010101" pitchFamily="2" charset="-122"/>
                        </a:rPr>
                        <a:t>目标位置</a:t>
                      </a:r>
                      <a:r>
                        <a:rPr lang="en-US" altLang="zh-CN" sz="1800" dirty="0" smtClean="0">
                          <a:latin typeface="等线" panose="02010600030101010101" pitchFamily="2" charset="-122"/>
                          <a:ea typeface="等线" panose="02010600030101010101" pitchFamily="2" charset="-122"/>
                        </a:rPr>
                        <a:t>B</a:t>
                      </a:r>
                      <a:r>
                        <a:rPr lang="zh-CN" altLang="en-US" sz="1800" dirty="0" smtClean="0">
                          <a:latin typeface="等线" panose="02010600030101010101" pitchFamily="2" charset="-122"/>
                          <a:ea typeface="等线" panose="02010600030101010101" pitchFamily="2" charset="-122"/>
                        </a:rPr>
                        <a:t>、类别</a:t>
                      </a:r>
                      <a:r>
                        <a:rPr lang="en-US" altLang="zh-CN" sz="1800" dirty="0" smtClean="0">
                          <a:latin typeface="等线" panose="02010600030101010101" pitchFamily="2" charset="-122"/>
                          <a:ea typeface="等线" panose="02010600030101010101" pitchFamily="2" charset="-122"/>
                        </a:rPr>
                        <a:t>O</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zh-CN" altLang="en-US" sz="1800" dirty="0" smtClean="0">
                          <a:latin typeface="等线" panose="02010600030101010101" pitchFamily="2" charset="-122"/>
                          <a:ea typeface="等线" panose="02010600030101010101" pitchFamily="2" charset="-122"/>
                        </a:rPr>
                        <a:t>归类关系</a:t>
                      </a:r>
                      <a:r>
                        <a:rPr lang="en-US" altLang="zh-CN" sz="1800" dirty="0" smtClean="0">
                          <a:latin typeface="等线" panose="02010600030101010101" pitchFamily="2" charset="-122"/>
                          <a:ea typeface="等线" panose="02010600030101010101" pitchFamily="2" charset="-122"/>
                        </a:rPr>
                        <a:t>R</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en-US" altLang="zh-CN" sz="1800" b="0" dirty="0" smtClean="0">
                          <a:latin typeface="+mn-lt"/>
                          <a:ea typeface="等线" panose="02010600030101010101" pitchFamily="2" charset="-122"/>
                        </a:rPr>
                        <a:t>P(R|O,B,I)</a:t>
                      </a:r>
                      <a:endParaRPr lang="zh-CN" altLang="en-US" sz="1800" b="0" dirty="0">
                        <a:latin typeface="+mn-lt"/>
                        <a:ea typeface="等线" panose="02010600030101010101" pitchFamily="2" charset="-122"/>
                      </a:endParaRPr>
                    </a:p>
                  </a:txBody>
                  <a:tcPr anchor="ctr"/>
                </a:tc>
              </a:tr>
              <a:tr h="370840">
                <a:tc>
                  <a:txBody>
                    <a:bodyPr/>
                    <a:lstStyle/>
                    <a:p>
                      <a:r>
                        <a:rPr lang="zh-CN" altLang="en-US" sz="1600" dirty="0" smtClean="0">
                          <a:latin typeface="等线" panose="02010600030101010101" pitchFamily="2" charset="-122"/>
                          <a:ea typeface="等线" panose="02010600030101010101" pitchFamily="2" charset="-122"/>
                        </a:rPr>
                        <a:t>场景图分类（</a:t>
                      </a:r>
                      <a:r>
                        <a:rPr lang="en-US" altLang="zh-CN" sz="1600" dirty="0" smtClean="0">
                          <a:latin typeface="等线" panose="02010600030101010101" pitchFamily="2" charset="-122"/>
                          <a:ea typeface="等线" panose="02010600030101010101" pitchFamily="2" charset="-122"/>
                        </a:rPr>
                        <a:t>scene graph</a:t>
                      </a:r>
                      <a:r>
                        <a:rPr lang="en-US" altLang="zh-CN" sz="1600" baseline="0" dirty="0" smtClean="0">
                          <a:latin typeface="等线" panose="02010600030101010101" pitchFamily="2" charset="-122"/>
                          <a:ea typeface="等线" panose="02010600030101010101" pitchFamily="2" charset="-122"/>
                        </a:rPr>
                        <a:t> classification, </a:t>
                      </a:r>
                      <a:r>
                        <a:rPr lang="en-US" altLang="zh-CN" sz="1600" baseline="0" dirty="0" err="1" smtClean="0">
                          <a:latin typeface="等线" panose="02010600030101010101" pitchFamily="2" charset="-122"/>
                          <a:ea typeface="等线" panose="02010600030101010101" pitchFamily="2" charset="-122"/>
                        </a:rPr>
                        <a:t>SGCls</a:t>
                      </a:r>
                      <a:r>
                        <a:rPr lang="zh-CN" altLang="en-US" sz="1600" dirty="0" smtClean="0">
                          <a:latin typeface="等线" panose="02010600030101010101" pitchFamily="2" charset="-122"/>
                          <a:ea typeface="等线" panose="02010600030101010101" pitchFamily="2" charset="-122"/>
                        </a:rPr>
                        <a:t>）</a:t>
                      </a:r>
                      <a:endParaRPr lang="zh-CN" altLang="en-US" sz="1600" dirty="0">
                        <a:latin typeface="等线" panose="02010600030101010101" pitchFamily="2" charset="-122"/>
                        <a:ea typeface="等线" panose="02010600030101010101" pitchFamily="2" charset="-122"/>
                      </a:endParaRPr>
                    </a:p>
                  </a:txBody>
                  <a:tcPr/>
                </a:tc>
                <a:tc>
                  <a:txBody>
                    <a:bodyPr/>
                    <a:lstStyle/>
                    <a:p>
                      <a:pPr algn="l"/>
                      <a:r>
                        <a:rPr lang="zh-CN" altLang="en-US" sz="1800" dirty="0" smtClean="0">
                          <a:latin typeface="等线" panose="02010600030101010101" pitchFamily="2" charset="-122"/>
                          <a:ea typeface="等线" panose="02010600030101010101" pitchFamily="2" charset="-122"/>
                        </a:rPr>
                        <a:t>目标位置</a:t>
                      </a:r>
                      <a:r>
                        <a:rPr lang="en-US" altLang="zh-CN" sz="1800" dirty="0" smtClean="0">
                          <a:latin typeface="等线" panose="02010600030101010101" pitchFamily="2" charset="-122"/>
                          <a:ea typeface="等线" panose="02010600030101010101" pitchFamily="2" charset="-122"/>
                        </a:rPr>
                        <a:t>B</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zh-CN" altLang="en-US" sz="1800" dirty="0" smtClean="0">
                          <a:latin typeface="等线" panose="02010600030101010101" pitchFamily="2" charset="-122"/>
                          <a:ea typeface="等线" panose="02010600030101010101" pitchFamily="2" charset="-122"/>
                        </a:rPr>
                        <a:t>归类目标</a:t>
                      </a:r>
                      <a:r>
                        <a:rPr lang="en-US" altLang="zh-CN" sz="1800" dirty="0" smtClean="0">
                          <a:latin typeface="等线" panose="02010600030101010101" pitchFamily="2" charset="-122"/>
                          <a:ea typeface="等线" panose="02010600030101010101" pitchFamily="2" charset="-122"/>
                        </a:rPr>
                        <a:t>O</a:t>
                      </a:r>
                      <a:r>
                        <a:rPr lang="zh-CN" altLang="en-US" sz="1800" dirty="0" smtClean="0">
                          <a:latin typeface="等线" panose="02010600030101010101" pitchFamily="2" charset="-122"/>
                          <a:ea typeface="等线" panose="02010600030101010101" pitchFamily="2" charset="-122"/>
                        </a:rPr>
                        <a:t>、关系</a:t>
                      </a:r>
                      <a:r>
                        <a:rPr lang="en-US" altLang="zh-CN" sz="1800" dirty="0" smtClean="0">
                          <a:latin typeface="等线" panose="02010600030101010101" pitchFamily="2" charset="-122"/>
                          <a:ea typeface="等线" panose="02010600030101010101" pitchFamily="2" charset="-122"/>
                        </a:rPr>
                        <a:t>R</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en-US" altLang="zh-CN" sz="1800" b="0" dirty="0" smtClean="0">
                          <a:latin typeface="+mn-lt"/>
                          <a:ea typeface="等线" panose="02010600030101010101" pitchFamily="2" charset="-122"/>
                        </a:rPr>
                        <a:t>P(R,O|B,I)</a:t>
                      </a:r>
                      <a:endParaRPr lang="zh-CN" altLang="en-US" sz="1800" b="0" dirty="0">
                        <a:latin typeface="+mn-lt"/>
                        <a:ea typeface="等线" panose="02010600030101010101" pitchFamily="2" charset="-122"/>
                      </a:endParaRPr>
                    </a:p>
                  </a:txBody>
                  <a:tcPr anchor="ctr"/>
                </a:tc>
              </a:tr>
              <a:tr h="370840">
                <a:tc>
                  <a:txBody>
                    <a:bodyPr/>
                    <a:lstStyle/>
                    <a:p>
                      <a:r>
                        <a:rPr lang="zh-CN" altLang="en-US" sz="1600" dirty="0" smtClean="0">
                          <a:latin typeface="等线" panose="02010600030101010101" pitchFamily="2" charset="-122"/>
                          <a:ea typeface="等线" panose="02010600030101010101" pitchFamily="2" charset="-122"/>
                        </a:rPr>
                        <a:t>场景图生成（</a:t>
                      </a:r>
                      <a:r>
                        <a:rPr lang="en-US" altLang="zh-CN" sz="1600" dirty="0" smtClean="0">
                          <a:latin typeface="等线" panose="02010600030101010101" pitchFamily="2" charset="-122"/>
                          <a:ea typeface="等线" panose="02010600030101010101" pitchFamily="2" charset="-122"/>
                        </a:rPr>
                        <a:t>scene graph generation, </a:t>
                      </a:r>
                      <a:r>
                        <a:rPr lang="en-US" altLang="zh-CN" sz="1600" dirty="0" err="1" smtClean="0">
                          <a:latin typeface="等线" panose="02010600030101010101" pitchFamily="2" charset="-122"/>
                          <a:ea typeface="等线" panose="02010600030101010101" pitchFamily="2" charset="-122"/>
                        </a:rPr>
                        <a:t>SGDets</a:t>
                      </a:r>
                      <a:r>
                        <a:rPr lang="zh-CN" altLang="en-US" sz="1600" dirty="0" smtClean="0">
                          <a:latin typeface="等线" panose="02010600030101010101" pitchFamily="2" charset="-122"/>
                          <a:ea typeface="等线" panose="02010600030101010101" pitchFamily="2" charset="-122"/>
                        </a:rPr>
                        <a:t>）</a:t>
                      </a:r>
                      <a:endParaRPr lang="zh-CN" altLang="en-US" sz="1600" dirty="0">
                        <a:latin typeface="等线" panose="02010600030101010101" pitchFamily="2" charset="-122"/>
                        <a:ea typeface="等线" panose="02010600030101010101" pitchFamily="2" charset="-122"/>
                      </a:endParaRPr>
                    </a:p>
                  </a:txBody>
                  <a:tcPr/>
                </a:tc>
                <a:tc>
                  <a:txBody>
                    <a:bodyPr/>
                    <a:lstStyle/>
                    <a:p>
                      <a:pPr algn="l"/>
                      <a:r>
                        <a:rPr lang="zh-CN" altLang="en-US" sz="1800" dirty="0" smtClean="0">
                          <a:latin typeface="等线" panose="02010600030101010101" pitchFamily="2" charset="-122"/>
                          <a:ea typeface="等线" panose="02010600030101010101" pitchFamily="2" charset="-122"/>
                        </a:rPr>
                        <a:t>图片</a:t>
                      </a:r>
                      <a:r>
                        <a:rPr lang="en-US" altLang="zh-CN" sz="1800" dirty="0" smtClean="0">
                          <a:latin typeface="等线" panose="02010600030101010101" pitchFamily="2" charset="-122"/>
                          <a:ea typeface="等线" panose="02010600030101010101" pitchFamily="2" charset="-122"/>
                        </a:rPr>
                        <a:t>I</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zh-CN" altLang="en-US" sz="1800" dirty="0" smtClean="0">
                          <a:latin typeface="等线" panose="02010600030101010101" pitchFamily="2" charset="-122"/>
                          <a:ea typeface="等线" panose="02010600030101010101" pitchFamily="2" charset="-122"/>
                        </a:rPr>
                        <a:t>生成场景图</a:t>
                      </a:r>
                      <a:r>
                        <a:rPr lang="en-US" altLang="zh-CN" sz="1800" dirty="0" smtClean="0">
                          <a:latin typeface="等线" panose="02010600030101010101" pitchFamily="2" charset="-122"/>
                          <a:ea typeface="等线" panose="02010600030101010101" pitchFamily="2" charset="-122"/>
                        </a:rPr>
                        <a:t>G</a:t>
                      </a:r>
                      <a:endParaRPr lang="zh-CN" altLang="en-US" sz="1800" dirty="0">
                        <a:latin typeface="等线" panose="02010600030101010101" pitchFamily="2" charset="-122"/>
                        <a:ea typeface="等线" panose="02010600030101010101" pitchFamily="2" charset="-122"/>
                      </a:endParaRPr>
                    </a:p>
                  </a:txBody>
                  <a:tcPr anchor="ctr"/>
                </a:tc>
                <a:tc>
                  <a:txBody>
                    <a:bodyPr/>
                    <a:lstStyle/>
                    <a:p>
                      <a:pPr algn="l"/>
                      <a:r>
                        <a:rPr lang="en-US" altLang="zh-CN" sz="1800" b="0" dirty="0" smtClean="0">
                          <a:latin typeface="+mn-lt"/>
                          <a:ea typeface="等线" panose="02010600030101010101" pitchFamily="2" charset="-122"/>
                        </a:rPr>
                        <a:t>P(G={R,O,B}|I)</a:t>
                      </a:r>
                      <a:endParaRPr lang="zh-CN" altLang="en-US" sz="1800" b="0" dirty="0">
                        <a:latin typeface="+mn-lt"/>
                        <a:ea typeface="等线" panose="02010600030101010101" pitchFamily="2" charset="-122"/>
                      </a:endParaRPr>
                    </a:p>
                  </a:txBody>
                  <a:tcPr anchor="ctr"/>
                </a:tc>
              </a:tr>
            </a:tbl>
          </a:graphicData>
        </a:graphic>
      </p:graphicFrame>
      <p:sp>
        <p:nvSpPr>
          <p:cNvPr id="6" name="下箭头 5"/>
          <p:cNvSpPr/>
          <p:nvPr/>
        </p:nvSpPr>
        <p:spPr>
          <a:xfrm>
            <a:off x="904875" y="4200525"/>
            <a:ext cx="342900" cy="1905000"/>
          </a:xfrm>
          <a:prstGeom prst="downArrow">
            <a:avLst/>
          </a:prstGeom>
          <a:gradFill flip="none" rotWithShape="1">
            <a:gsLst>
              <a:gs pos="0">
                <a:schemeClr val="accent4">
                  <a:lumMod val="5000"/>
                  <a:lumOff val="95000"/>
                </a:schemeClr>
              </a:gs>
              <a:gs pos="74000">
                <a:schemeClr val="accent2">
                  <a:lumMod val="40000"/>
                  <a:lumOff val="60000"/>
                </a:schemeClr>
              </a:gs>
              <a:gs pos="83000">
                <a:schemeClr val="accent2">
                  <a:lumMod val="60000"/>
                  <a:lumOff val="40000"/>
                </a:schemeClr>
              </a:gs>
              <a:gs pos="100000">
                <a:schemeClr val="accent2"/>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28625" y="4457700"/>
            <a:ext cx="371475" cy="1200329"/>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难度递增</a:t>
            </a:r>
            <a:endParaRPr lang="zh-CN" altLang="en-US" dirty="0">
              <a:latin typeface="等线" panose="02010600030101010101" pitchFamily="2" charset="-122"/>
              <a:ea typeface="等线" panose="02010600030101010101" pitchFamily="2" charset="-122"/>
            </a:endParaRPr>
          </a:p>
        </p:txBody>
      </p:sp>
      <p:sp>
        <p:nvSpPr>
          <p:cNvPr id="14" name="下箭头 13"/>
          <p:cNvSpPr/>
          <p:nvPr/>
        </p:nvSpPr>
        <p:spPr>
          <a:xfrm>
            <a:off x="4829175" y="3171825"/>
            <a:ext cx="295275"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371975" y="3562350"/>
            <a:ext cx="1190625" cy="369332"/>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目标定位</a:t>
            </a:r>
            <a:endParaRPr lang="zh-CN" altLang="en-US" dirty="0">
              <a:latin typeface="等线" panose="02010600030101010101" pitchFamily="2" charset="-122"/>
              <a:ea typeface="等线" panose="02010600030101010101" pitchFamily="2" charset="-122"/>
            </a:endParaRPr>
          </a:p>
        </p:txBody>
      </p:sp>
      <p:sp>
        <p:nvSpPr>
          <p:cNvPr id="16" name="下箭头 15"/>
          <p:cNvSpPr/>
          <p:nvPr/>
        </p:nvSpPr>
        <p:spPr>
          <a:xfrm>
            <a:off x="6162675" y="3152775"/>
            <a:ext cx="295275"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762625" y="3552825"/>
            <a:ext cx="1190625" cy="369332"/>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目标分类</a:t>
            </a:r>
            <a:endParaRPr lang="zh-CN" altLang="en-US" dirty="0">
              <a:latin typeface="等线" panose="02010600030101010101" pitchFamily="2" charset="-122"/>
              <a:ea typeface="等线" panose="02010600030101010101" pitchFamily="2" charset="-122"/>
            </a:endParaRPr>
          </a:p>
        </p:txBody>
      </p:sp>
      <p:sp>
        <p:nvSpPr>
          <p:cNvPr id="18" name="下箭头 17"/>
          <p:cNvSpPr/>
          <p:nvPr/>
        </p:nvSpPr>
        <p:spPr>
          <a:xfrm>
            <a:off x="7667625" y="3152775"/>
            <a:ext cx="295275"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10425" y="3543300"/>
            <a:ext cx="1190625" cy="369332"/>
          </a:xfrm>
          <a:prstGeom prst="rect">
            <a:avLst/>
          </a:prstGeom>
          <a:noFill/>
        </p:spPr>
        <p:txBody>
          <a:bodyPr wrap="square" rtlCol="0">
            <a:spAutoFit/>
          </a:bodyPr>
          <a:lstStyle/>
          <a:p>
            <a:r>
              <a:rPr lang="zh-CN" altLang="en-US" dirty="0" smtClean="0">
                <a:latin typeface="等线" panose="02010600030101010101" pitchFamily="2" charset="-122"/>
                <a:ea typeface="等线" panose="02010600030101010101" pitchFamily="2" charset="-122"/>
              </a:rPr>
              <a:t>关系分类</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6342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What is Scene Graph Generation(SGG)</a:t>
            </a: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28700" y="1047750"/>
            <a:ext cx="9410700" cy="523220"/>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Paradigm:</a:t>
            </a:r>
            <a:endParaRPr lang="zh-CN" altLang="en-US" sz="2800" dirty="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3519487" y="1104899"/>
            <a:ext cx="5460683" cy="600075"/>
          </a:xfrm>
          <a:prstGeom prst="rect">
            <a:avLst/>
          </a:prstGeom>
        </p:spPr>
      </p:pic>
      <p:pic>
        <p:nvPicPr>
          <p:cNvPr id="2" name="图片 1"/>
          <p:cNvPicPr>
            <a:picLocks noChangeAspect="1"/>
          </p:cNvPicPr>
          <p:nvPr/>
        </p:nvPicPr>
        <p:blipFill>
          <a:blip r:embed="rId4"/>
          <a:stretch>
            <a:fillRect/>
          </a:stretch>
        </p:blipFill>
        <p:spPr>
          <a:xfrm>
            <a:off x="1443037" y="1747837"/>
            <a:ext cx="8658225" cy="3438525"/>
          </a:xfrm>
          <a:prstGeom prst="rect">
            <a:avLst/>
          </a:prstGeom>
        </p:spPr>
      </p:pic>
      <p:sp>
        <p:nvSpPr>
          <p:cNvPr id="3" name="文本框 2"/>
          <p:cNvSpPr txBox="1"/>
          <p:nvPr/>
        </p:nvSpPr>
        <p:spPr>
          <a:xfrm>
            <a:off x="1443037" y="5186362"/>
            <a:ext cx="8867363" cy="1323439"/>
          </a:xfrm>
          <a:prstGeom prst="rect">
            <a:avLst/>
          </a:prstGeom>
          <a:noFill/>
        </p:spPr>
        <p:txBody>
          <a:bodyPr wrap="square" rtlCol="0">
            <a:spAutoFit/>
          </a:bodyPr>
          <a:lstStyle/>
          <a:p>
            <a:r>
              <a:rPr lang="en-US" altLang="zh-CN" sz="2000" dirty="0" smtClean="0">
                <a:latin typeface="等线" panose="02010600030101010101" pitchFamily="2" charset="-122"/>
                <a:ea typeface="等线" panose="02010600030101010101" pitchFamily="2" charset="-122"/>
              </a:rPr>
              <a:t>Most SGG methods</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two-stage</a:t>
            </a:r>
          </a:p>
          <a:p>
            <a:pPr marL="342900" indent="-342900">
              <a:buFont typeface="+mj-ea"/>
              <a:buAutoNum type="circleNumDbPlain"/>
            </a:pPr>
            <a:r>
              <a:rPr lang="en-US" altLang="zh-CN" sz="2000" dirty="0" smtClean="0">
                <a:latin typeface="等线" panose="02010600030101010101" pitchFamily="2" charset="-122"/>
                <a:ea typeface="等线" panose="02010600030101010101" pitchFamily="2" charset="-122"/>
              </a:rPr>
              <a:t>Visual </a:t>
            </a:r>
            <a:r>
              <a:rPr lang="en-US" altLang="zh-CN" sz="2000" dirty="0" smtClean="0">
                <a:latin typeface="等线" panose="02010600030101010101" pitchFamily="2" charset="-122"/>
                <a:ea typeface="等线" panose="02010600030101010101" pitchFamily="2" charset="-122"/>
              </a:rPr>
              <a:t>information extraction</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proposal &amp; feature</a:t>
            </a:r>
            <a:r>
              <a:rPr lang="zh-CN" altLang="en-US" sz="2000" dirty="0" smtClean="0">
                <a:latin typeface="等线" panose="02010600030101010101" pitchFamily="2" charset="-122"/>
                <a:ea typeface="等线" panose="02010600030101010101" pitchFamily="2" charset="-122"/>
              </a:rPr>
              <a:t>）</a:t>
            </a:r>
            <a:endParaRPr lang="en-US" altLang="zh-CN" sz="2000" dirty="0" smtClean="0">
              <a:latin typeface="等线" panose="02010600030101010101" pitchFamily="2" charset="-122"/>
              <a:ea typeface="等线" panose="02010600030101010101" pitchFamily="2" charset="-122"/>
            </a:endParaRPr>
          </a:p>
          <a:p>
            <a:pPr marL="342900" indent="-342900">
              <a:buFont typeface="+mj-ea"/>
              <a:buAutoNum type="circleNumDbPlain"/>
            </a:pPr>
            <a:r>
              <a:rPr lang="en-US" altLang="zh-CN" sz="2000" dirty="0" smtClean="0">
                <a:latin typeface="等线" panose="02010600030101010101" pitchFamily="2" charset="-122"/>
                <a:ea typeface="等线" panose="02010600030101010101" pitchFamily="2" charset="-122"/>
              </a:rPr>
              <a:t>Encoding and refinement</a:t>
            </a:r>
          </a:p>
          <a:p>
            <a:pPr marL="342900" indent="-342900">
              <a:buFont typeface="+mj-ea"/>
              <a:buAutoNum type="circleNumDbPlain"/>
            </a:pPr>
            <a:r>
              <a:rPr lang="en-US" altLang="zh-CN" sz="2000" dirty="0" smtClean="0">
                <a:latin typeface="等线" panose="02010600030101010101" pitchFamily="2" charset="-122"/>
                <a:ea typeface="等线" panose="02010600030101010101" pitchFamily="2" charset="-122"/>
              </a:rPr>
              <a:t>Predicting </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classification</a:t>
            </a:r>
            <a:r>
              <a:rPr lang="zh-CN" altLang="en-US" sz="2000" dirty="0" smtClean="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2192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What is Scene Graph Generation(SGG)</a:t>
            </a:r>
          </a:p>
        </p:txBody>
      </p:sp>
      <p:sp>
        <p:nvSpPr>
          <p:cNvPr id="9" name="文本框 8"/>
          <p:cNvSpPr txBox="1"/>
          <p:nvPr/>
        </p:nvSpPr>
        <p:spPr>
          <a:xfrm>
            <a:off x="802257" y="1181820"/>
            <a:ext cx="9937630" cy="523220"/>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Datasets:</a:t>
            </a: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495424" y="1790700"/>
            <a:ext cx="8715375"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Visual Genome</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108k images</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75k object</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37k relationship</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long-tailed</a:t>
            </a:r>
          </a:p>
          <a:p>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VG150</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VG</a:t>
            </a:r>
            <a:r>
              <a:rPr lang="zh-CN" altLang="en-US" dirty="0" smtClean="0">
                <a:latin typeface="等线" panose="02010600030101010101" pitchFamily="2" charset="-122"/>
                <a:ea typeface="等线" panose="02010600030101010101" pitchFamily="2" charset="-122"/>
              </a:rPr>
              <a:t>的子集，仅挑选最常用的</a:t>
            </a:r>
            <a:r>
              <a:rPr lang="en-US" altLang="zh-CN" dirty="0" smtClean="0">
                <a:latin typeface="等线" panose="02010600030101010101" pitchFamily="2" charset="-122"/>
                <a:ea typeface="等线" panose="02010600030101010101" pitchFamily="2" charset="-122"/>
              </a:rPr>
              <a:t>150</a:t>
            </a:r>
            <a:r>
              <a:rPr lang="zh-CN" altLang="en-US" dirty="0" smtClean="0">
                <a:latin typeface="等线" panose="02010600030101010101" pitchFamily="2" charset="-122"/>
                <a:ea typeface="等线" panose="02010600030101010101" pitchFamily="2" charset="-122"/>
              </a:rPr>
              <a:t>种目标和</a:t>
            </a:r>
            <a:r>
              <a:rPr lang="en-US" altLang="zh-CN" dirty="0" smtClean="0">
                <a:latin typeface="等线" panose="02010600030101010101" pitchFamily="2" charset="-122"/>
                <a:ea typeface="等线" panose="02010600030101010101" pitchFamily="2" charset="-122"/>
              </a:rPr>
              <a:t>50</a:t>
            </a:r>
            <a:r>
              <a:rPr lang="zh-CN" altLang="en-US" dirty="0" smtClean="0">
                <a:latin typeface="等线" panose="02010600030101010101" pitchFamily="2" charset="-122"/>
                <a:ea typeface="等线" panose="02010600030101010101" pitchFamily="2" charset="-122"/>
              </a:rPr>
              <a:t>种关系（*）</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VRD</a:t>
            </a:r>
            <a:r>
              <a:rPr lang="zh-CN" altLang="en-US" dirty="0" smtClean="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5</a:t>
            </a:r>
            <a:r>
              <a:rPr lang="en-US" altLang="zh-CN" dirty="0" smtClean="0">
                <a:latin typeface="等线" panose="02010600030101010101" pitchFamily="2" charset="-122"/>
                <a:ea typeface="等线" panose="02010600030101010101" pitchFamily="2" charset="-122"/>
              </a:rPr>
              <a:t>k images</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100</a:t>
            </a:r>
            <a:r>
              <a:rPr lang="zh-CN" altLang="en-US" dirty="0" smtClean="0">
                <a:latin typeface="等线" panose="02010600030101010101" pitchFamily="2" charset="-122"/>
                <a:ea typeface="等线" panose="02010600030101010101" pitchFamily="2" charset="-122"/>
              </a:rPr>
              <a:t>种目标，</a:t>
            </a:r>
            <a:r>
              <a:rPr lang="en-US" altLang="zh-CN" dirty="0" smtClean="0">
                <a:latin typeface="等线" panose="02010600030101010101" pitchFamily="2" charset="-122"/>
                <a:ea typeface="等线" panose="02010600030101010101" pitchFamily="2" charset="-122"/>
              </a:rPr>
              <a:t>70</a:t>
            </a:r>
            <a:r>
              <a:rPr lang="zh-CN" altLang="en-US" dirty="0" smtClean="0">
                <a:latin typeface="等线" panose="02010600030101010101" pitchFamily="2" charset="-122"/>
                <a:ea typeface="等线" panose="02010600030101010101" pitchFamily="2" charset="-122"/>
              </a:rPr>
              <a:t>种关系，每种目标平均下来所对应关系更多（*）</a:t>
            </a:r>
            <a:endParaRPr lang="zh-CN" altLang="en-US" dirty="0">
              <a:latin typeface="等线" panose="02010600030101010101" pitchFamily="2" charset="-122"/>
              <a:ea typeface="等线" panose="02010600030101010101" pitchFamily="2" charset="-122"/>
            </a:endParaRPr>
          </a:p>
        </p:txBody>
      </p:sp>
      <p:sp>
        <p:nvSpPr>
          <p:cNvPr id="5" name="文本框 4"/>
          <p:cNvSpPr txBox="1"/>
          <p:nvPr/>
        </p:nvSpPr>
        <p:spPr>
          <a:xfrm>
            <a:off x="895350" y="3267075"/>
            <a:ext cx="10248900" cy="523220"/>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Metrics</a:t>
            </a:r>
            <a:r>
              <a:rPr lang="zh-CN" altLang="en-US" sz="2800" dirty="0" smtClean="0">
                <a:latin typeface="等线" panose="02010600030101010101" pitchFamily="2" charset="-122"/>
                <a:ea typeface="等线" panose="02010600030101010101" pitchFamily="2" charset="-122"/>
              </a:rPr>
              <a:t>：</a:t>
            </a:r>
            <a:endParaRPr lang="zh-CN" altLang="en-US" sz="2800" dirty="0">
              <a:latin typeface="等线" panose="02010600030101010101" pitchFamily="2" charset="-122"/>
              <a:ea typeface="等线" panose="02010600030101010101" pitchFamily="2" charset="-122"/>
            </a:endParaRPr>
          </a:p>
        </p:txBody>
      </p:sp>
      <p:sp>
        <p:nvSpPr>
          <p:cNvPr id="6" name="文本框 5"/>
          <p:cNvSpPr txBox="1"/>
          <p:nvPr/>
        </p:nvSpPr>
        <p:spPr>
          <a:xfrm>
            <a:off x="1466851" y="3876675"/>
            <a:ext cx="9467850"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Recall@K(R@K)</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percentage of </a:t>
            </a:r>
            <a:r>
              <a:rPr lang="en-US" altLang="zh-CN" dirty="0" err="1" smtClean="0">
                <a:latin typeface="等线" panose="02010600030101010101" pitchFamily="2" charset="-122"/>
                <a:ea typeface="等线" panose="02010600030101010101" pitchFamily="2" charset="-122"/>
              </a:rPr>
              <a:t>groundtruth</a:t>
            </a:r>
            <a:r>
              <a:rPr lang="en-US" altLang="zh-CN" dirty="0" smtClean="0">
                <a:latin typeface="等线" panose="02010600030101010101" pitchFamily="2" charset="-122"/>
                <a:ea typeface="等线" panose="02010600030101010101" pitchFamily="2" charset="-122"/>
              </a:rPr>
              <a:t> relationship triplets being retrieved at top K results.</a:t>
            </a:r>
            <a:r>
              <a:rPr lang="zh-CN" altLang="en-US" dirty="0" smtClean="0">
                <a:latin typeface="等线" panose="02010600030101010101" pitchFamily="2" charset="-122"/>
                <a:ea typeface="等线" panose="02010600030101010101" pitchFamily="2" charset="-122"/>
              </a:rPr>
              <a:t>（</a:t>
            </a:r>
            <a:r>
              <a:rPr lang="en-US" altLang="zh-CN" dirty="0" smtClean="0">
                <a:latin typeface="等线" panose="02010600030101010101" pitchFamily="2" charset="-122"/>
                <a:ea typeface="等线" panose="02010600030101010101" pitchFamily="2" charset="-122"/>
              </a:rPr>
              <a:t>K=20,50,100</a:t>
            </a:r>
            <a:r>
              <a:rPr lang="zh-CN" altLang="en-US" dirty="0" smtClean="0">
                <a:latin typeface="等线" panose="02010600030101010101" pitchFamily="2" charset="-122"/>
                <a:ea typeface="等线" panose="02010600030101010101" pitchFamily="2" charset="-122"/>
              </a:rPr>
              <a:t>）（针对每个实例）</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mean Recall@K(</a:t>
            </a:r>
            <a:r>
              <a:rPr lang="en-US" altLang="zh-CN" dirty="0" err="1" smtClean="0">
                <a:latin typeface="等线" panose="02010600030101010101" pitchFamily="2" charset="-122"/>
                <a:ea typeface="等线" panose="02010600030101010101" pitchFamily="2" charset="-122"/>
              </a:rPr>
              <a:t>mR@K</a:t>
            </a:r>
            <a:r>
              <a:rPr lang="en-US" altLang="zh-CN" dirty="0" smtClean="0">
                <a:latin typeface="等线" panose="02010600030101010101" pitchFamily="2" charset="-122"/>
                <a:ea typeface="等线" panose="02010600030101010101" pitchFamily="2" charset="-122"/>
              </a:rPr>
              <a:t>): calculates R@K for each predicate category separately and averages R@K for all predicate categories</a:t>
            </a:r>
            <a:r>
              <a:rPr lang="zh-CN" altLang="en-US" dirty="0" smtClean="0">
                <a:latin typeface="等线" panose="02010600030101010101" pitchFamily="2" charset="-122"/>
                <a:ea typeface="等线" panose="02010600030101010101" pitchFamily="2" charset="-122"/>
              </a:rPr>
              <a:t>（针对每种关系，衡量关系生成类别的多样性，是否雨露均沾，解决长尾分布带来</a:t>
            </a:r>
            <a:r>
              <a:rPr lang="en-US" altLang="zh-CN" dirty="0" smtClean="0">
                <a:latin typeface="等线" panose="02010600030101010101" pitchFamily="2" charset="-122"/>
                <a:ea typeface="等线" panose="02010600030101010101" pitchFamily="2" charset="-122"/>
              </a:rPr>
              <a:t>bias</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smtClean="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en-US" altLang="zh-CN" dirty="0" smtClean="0">
                <a:latin typeface="等线" panose="02010600030101010101" pitchFamily="2" charset="-122"/>
                <a:ea typeface="等线" panose="02010600030101010101" pitchFamily="2" charset="-122"/>
              </a:rPr>
              <a:t>No Graph Constraint Recall@K (</a:t>
            </a:r>
            <a:r>
              <a:rPr lang="en-US" altLang="zh-CN" dirty="0" err="1" smtClean="0">
                <a:latin typeface="等线" panose="02010600030101010101" pitchFamily="2" charset="-122"/>
                <a:ea typeface="等线" panose="02010600030101010101" pitchFamily="2" charset="-122"/>
              </a:rPr>
              <a:t>ngR@K</a:t>
            </a:r>
            <a:r>
              <a:rPr lang="en-US" altLang="zh-CN" dirty="0" smtClean="0">
                <a:latin typeface="等线" panose="02010600030101010101" pitchFamily="2" charset="-122"/>
                <a:ea typeface="等线" panose="02010600030101010101" pitchFamily="2" charset="-122"/>
              </a:rPr>
              <a:t>)</a:t>
            </a:r>
            <a:r>
              <a:rPr lang="zh-CN" altLang="en-US" dirty="0" smtClean="0">
                <a:latin typeface="等线" panose="02010600030101010101" pitchFamily="2" charset="-122"/>
                <a:ea typeface="等线" panose="02010600030101010101" pitchFamily="2" charset="-122"/>
              </a:rPr>
              <a:t>：传统的</a:t>
            </a:r>
            <a:r>
              <a:rPr lang="en-US" altLang="zh-CN" dirty="0" smtClean="0">
                <a:latin typeface="等线" panose="02010600030101010101" pitchFamily="2" charset="-122"/>
                <a:ea typeface="等线" panose="02010600030101010101" pitchFamily="2" charset="-122"/>
              </a:rPr>
              <a:t>Recall</a:t>
            </a:r>
            <a:r>
              <a:rPr lang="zh-CN" altLang="en-US" dirty="0" smtClean="0">
                <a:latin typeface="等线" panose="02010600030101010101" pitchFamily="2" charset="-122"/>
                <a:ea typeface="等线" panose="02010600030101010101" pitchFamily="2" charset="-122"/>
              </a:rPr>
              <a:t>计算里，一对目标只能有一个</a:t>
            </a:r>
            <a:r>
              <a:rPr lang="en-US" altLang="zh-CN" dirty="0" smtClean="0">
                <a:latin typeface="等线" panose="02010600030101010101" pitchFamily="2" charset="-122"/>
                <a:ea typeface="等线" panose="02010600030101010101" pitchFamily="2" charset="-122"/>
              </a:rPr>
              <a:t>relation</a:t>
            </a:r>
            <a:r>
              <a:rPr lang="zh-CN" altLang="en-US" dirty="0" smtClean="0">
                <a:latin typeface="等线" panose="02010600030101010101" pitchFamily="2" charset="-122"/>
                <a:ea typeface="等线" panose="02010600030101010101" pitchFamily="2" charset="-122"/>
              </a:rPr>
              <a:t>参与最终的排序，但</a:t>
            </a:r>
            <a:r>
              <a:rPr lang="en-US" altLang="zh-CN" dirty="0" err="1" smtClean="0">
                <a:latin typeface="等线" panose="02010600030101010101" pitchFamily="2" charset="-122"/>
                <a:ea typeface="等线" panose="02010600030101010101" pitchFamily="2" charset="-122"/>
              </a:rPr>
              <a:t>ngR@K</a:t>
            </a:r>
            <a:r>
              <a:rPr lang="zh-CN" altLang="en-US" dirty="0" smtClean="0">
                <a:latin typeface="等线" panose="02010600030101010101" pitchFamily="2" charset="-122"/>
                <a:ea typeface="等线" panose="02010600030101010101" pitchFamily="2" charset="-122"/>
              </a:rPr>
              <a:t>允许一对目标的所有</a:t>
            </a:r>
            <a:r>
              <a:rPr lang="en-US" altLang="zh-CN" dirty="0" smtClean="0">
                <a:latin typeface="等线" panose="02010600030101010101" pitchFamily="2" charset="-122"/>
                <a:ea typeface="等线" panose="02010600030101010101" pitchFamily="2" charset="-122"/>
              </a:rPr>
              <a:t>relation</a:t>
            </a:r>
            <a:r>
              <a:rPr lang="zh-CN" altLang="en-US" dirty="0" smtClean="0">
                <a:latin typeface="等线" panose="02010600030101010101" pitchFamily="2" charset="-122"/>
                <a:ea typeface="等线" panose="02010600030101010101" pitchFamily="2" charset="-122"/>
              </a:rPr>
              <a:t>都能参与排序。</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04827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What is Scene Graph Generation(SGG)</a:t>
            </a:r>
          </a:p>
        </p:txBody>
      </p:sp>
      <p:sp>
        <p:nvSpPr>
          <p:cNvPr id="9" name="文本框 8"/>
          <p:cNvSpPr txBox="1"/>
          <p:nvPr/>
        </p:nvSpPr>
        <p:spPr>
          <a:xfrm>
            <a:off x="783207" y="1067520"/>
            <a:ext cx="9937630" cy="523220"/>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Key challenge</a:t>
            </a:r>
            <a:r>
              <a:rPr lang="zh-CN" altLang="en-US" sz="2800" dirty="0" smtClean="0">
                <a:latin typeface="等线" panose="02010600030101010101" pitchFamily="2" charset="-122"/>
                <a:ea typeface="等线" panose="02010600030101010101" pitchFamily="2" charset="-122"/>
              </a:rPr>
              <a:t>：</a:t>
            </a:r>
            <a:r>
              <a:rPr lang="en-US" altLang="zh-CN" sz="2800" dirty="0" smtClean="0">
                <a:latin typeface="等线" panose="02010600030101010101" pitchFamily="2" charset="-122"/>
                <a:ea typeface="等线" panose="02010600030101010101" pitchFamily="2" charset="-122"/>
              </a:rPr>
              <a:t>referring relationships</a:t>
            </a: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85800" y="1828800"/>
            <a:ext cx="11096626" cy="1938992"/>
          </a:xfrm>
          <a:prstGeom prst="rect">
            <a:avLst/>
          </a:prstGeom>
          <a:noFill/>
        </p:spPr>
        <p:txBody>
          <a:bodyPr wrap="square" rtlCol="0">
            <a:spAutoFit/>
          </a:bodyPr>
          <a:lstStyle/>
          <a:p>
            <a:r>
              <a:rPr lang="zh-CN" altLang="en-US" sz="2000" dirty="0" smtClean="0">
                <a:latin typeface="等线" panose="02010600030101010101" pitchFamily="2" charset="-122"/>
                <a:ea typeface="等线" panose="02010600030101010101" pitchFamily="2" charset="-122"/>
              </a:rPr>
              <a:t>与</a:t>
            </a:r>
            <a:r>
              <a:rPr lang="en-US" altLang="zh-CN" sz="2000" dirty="0" smtClean="0">
                <a:latin typeface="等线" panose="02010600030101010101" pitchFamily="2" charset="-122"/>
                <a:ea typeface="等线" panose="02010600030101010101" pitchFamily="2" charset="-122"/>
              </a:rPr>
              <a:t>object</a:t>
            </a:r>
            <a:r>
              <a:rPr lang="zh-CN" altLang="en-US" sz="2000" dirty="0" smtClean="0">
                <a:latin typeface="等线" panose="02010600030101010101" pitchFamily="2" charset="-122"/>
                <a:ea typeface="等线" panose="02010600030101010101" pitchFamily="2" charset="-122"/>
              </a:rPr>
              <a:t>相比，预测关系更</a:t>
            </a:r>
            <a:r>
              <a:rPr lang="zh-CN" altLang="en-US" sz="2000" dirty="0" smtClean="0">
                <a:solidFill>
                  <a:srgbClr val="FF0000"/>
                </a:solidFill>
                <a:latin typeface="等线" panose="02010600030101010101" pitchFamily="2" charset="-122"/>
                <a:ea typeface="等线" panose="02010600030101010101" pitchFamily="2" charset="-122"/>
              </a:rPr>
              <a:t>难</a:t>
            </a:r>
            <a:r>
              <a:rPr lang="zh-CN" altLang="en-US" sz="2000" dirty="0" smtClean="0">
                <a:latin typeface="等线" panose="02010600030101010101" pitchFamily="2" charset="-122"/>
                <a:ea typeface="等线" panose="02010600030101010101" pitchFamily="2" charset="-122"/>
              </a:rPr>
              <a:t>：</a:t>
            </a:r>
            <a:endParaRPr lang="en-US" altLang="zh-CN" sz="2000" dirty="0" smtClean="0">
              <a:latin typeface="等线" panose="02010600030101010101" pitchFamily="2" charset="-122"/>
              <a:ea typeface="等线" panose="02010600030101010101" pitchFamily="2" charset="-122"/>
            </a:endParaRPr>
          </a:p>
          <a:p>
            <a:endParaRPr lang="en-US" altLang="zh-CN" sz="2000" dirty="0" smtClean="0">
              <a:latin typeface="等线" panose="02010600030101010101" pitchFamily="2" charset="-122"/>
              <a:ea typeface="等线" panose="02010600030101010101" pitchFamily="2" charset="-122"/>
            </a:endParaRPr>
          </a:p>
          <a:p>
            <a:pPr marL="457200" indent="-457200">
              <a:buFont typeface="+mj-ea"/>
              <a:buAutoNum type="circleNumDbPlain"/>
            </a:pPr>
            <a:r>
              <a:rPr lang="en-US" altLang="zh-CN" sz="2000" dirty="0" smtClean="0">
                <a:latin typeface="等线" panose="02010600030101010101" pitchFamily="2" charset="-122"/>
                <a:ea typeface="等线" panose="02010600030101010101" pitchFamily="2" charset="-122"/>
              </a:rPr>
              <a:t>Object</a:t>
            </a:r>
            <a:r>
              <a:rPr lang="zh-CN" altLang="en-US" sz="2000" dirty="0" smtClean="0">
                <a:latin typeface="等线" panose="02010600030101010101" pitchFamily="2" charset="-122"/>
                <a:ea typeface="等线" panose="02010600030101010101" pitchFamily="2" charset="-122"/>
              </a:rPr>
              <a:t>标注了对应的</a:t>
            </a:r>
            <a:r>
              <a:rPr lang="en-US" altLang="zh-CN" sz="2000" dirty="0" smtClean="0">
                <a:latin typeface="等线" panose="02010600030101010101" pitchFamily="2" charset="-122"/>
                <a:ea typeface="等线" panose="02010600030101010101" pitchFamily="2" charset="-122"/>
              </a:rPr>
              <a:t>bounding box</a:t>
            </a:r>
            <a:r>
              <a:rPr lang="zh-CN" altLang="en-US" sz="2000" dirty="0" smtClean="0">
                <a:latin typeface="等线" panose="02010600030101010101" pitchFamily="2" charset="-122"/>
                <a:ea typeface="等线" panose="02010600030101010101" pitchFamily="2" charset="-122"/>
              </a:rPr>
              <a:t>和类别标签，而</a:t>
            </a:r>
            <a:r>
              <a:rPr lang="en-US" altLang="zh-CN" sz="2000" dirty="0" smtClean="0">
                <a:latin typeface="等线" panose="02010600030101010101" pitchFamily="2" charset="-122"/>
                <a:ea typeface="等线" panose="02010600030101010101" pitchFamily="2" charset="-122"/>
              </a:rPr>
              <a:t>relationship</a:t>
            </a:r>
            <a:r>
              <a:rPr lang="zh-CN" altLang="en-US" sz="2000" dirty="0" smtClean="0">
                <a:latin typeface="等线" panose="02010600030101010101" pitchFamily="2" charset="-122"/>
                <a:ea typeface="等线" panose="02010600030101010101" pitchFamily="2" charset="-122"/>
              </a:rPr>
              <a:t>仅提供了类别标签，即它</a:t>
            </a:r>
            <a:r>
              <a:rPr lang="zh-CN" altLang="en-US" sz="2000" dirty="0" smtClean="0">
                <a:solidFill>
                  <a:srgbClr val="FF0000"/>
                </a:solidFill>
                <a:latin typeface="等线" panose="02010600030101010101" pitchFamily="2" charset="-122"/>
                <a:ea typeface="等线" panose="02010600030101010101" pitchFamily="2" charset="-122"/>
              </a:rPr>
              <a:t>没有图像中明确的对应区域</a:t>
            </a:r>
            <a:r>
              <a:rPr lang="zh-CN" altLang="en-US" sz="2000" dirty="0" smtClean="0">
                <a:latin typeface="等线" panose="02010600030101010101" pitchFamily="2" charset="-122"/>
                <a:ea typeface="等线" panose="02010600030101010101" pitchFamily="2" charset="-122"/>
              </a:rPr>
              <a:t>，与之对应的仅用</a:t>
            </a:r>
            <a:r>
              <a:rPr lang="en-US" altLang="zh-CN" sz="2000" dirty="0" smtClean="0">
                <a:latin typeface="等线" panose="02010600030101010101" pitchFamily="2" charset="-122"/>
                <a:ea typeface="等线" panose="02010600030101010101" pitchFamily="2" charset="-122"/>
              </a:rPr>
              <a:t>pairwise object</a:t>
            </a:r>
            <a:r>
              <a:rPr lang="zh-CN" altLang="en-US" sz="2000" dirty="0" smtClean="0">
                <a:latin typeface="等线" panose="02010600030101010101" pitchFamily="2" charset="-122"/>
                <a:ea typeface="等线" panose="02010600030101010101" pitchFamily="2" charset="-122"/>
              </a:rPr>
              <a:t>的</a:t>
            </a:r>
            <a:r>
              <a:rPr lang="en-US" altLang="zh-CN" sz="2000" dirty="0" smtClean="0">
                <a:solidFill>
                  <a:srgbClr val="FF0000"/>
                </a:solidFill>
                <a:latin typeface="等线" panose="02010600030101010101" pitchFamily="2" charset="-122"/>
                <a:ea typeface="等线" panose="02010600030101010101" pitchFamily="2" charset="-122"/>
              </a:rPr>
              <a:t>union box</a:t>
            </a:r>
            <a:r>
              <a:rPr lang="zh-CN" altLang="en-US" sz="2000" dirty="0" smtClean="0">
                <a:latin typeface="等线" panose="02010600030101010101" pitchFamily="2" charset="-122"/>
                <a:ea typeface="等线" panose="02010600030101010101" pitchFamily="2" charset="-122"/>
              </a:rPr>
              <a:t>代替。</a:t>
            </a:r>
            <a:endParaRPr lang="en-US" altLang="zh-CN" sz="2000" dirty="0" smtClean="0">
              <a:latin typeface="等线" panose="02010600030101010101" pitchFamily="2" charset="-122"/>
              <a:ea typeface="等线" panose="02010600030101010101" pitchFamily="2" charset="-122"/>
            </a:endParaRPr>
          </a:p>
          <a:p>
            <a:pPr marL="457200" indent="-457200">
              <a:buFont typeface="+mj-ea"/>
              <a:buAutoNum type="circleNumDbPlain"/>
            </a:pPr>
            <a:r>
              <a:rPr lang="en-US" altLang="zh-CN" sz="2000" dirty="0" smtClean="0">
                <a:latin typeface="等线" panose="02010600030101010101" pitchFamily="2" charset="-122"/>
                <a:ea typeface="等线" panose="02010600030101010101" pitchFamily="2" charset="-122"/>
              </a:rPr>
              <a:t>Relationship</a:t>
            </a:r>
            <a:r>
              <a:rPr lang="zh-CN" altLang="en-US" sz="2000" dirty="0" smtClean="0">
                <a:latin typeface="等线" panose="02010600030101010101" pitchFamily="2" charset="-122"/>
                <a:ea typeface="等线" panose="02010600030101010101" pitchFamily="2" charset="-122"/>
              </a:rPr>
              <a:t>是更为</a:t>
            </a:r>
            <a:r>
              <a:rPr lang="zh-CN" altLang="en-US" sz="2000" dirty="0" smtClean="0">
                <a:solidFill>
                  <a:srgbClr val="FF0000"/>
                </a:solidFill>
                <a:latin typeface="等线" panose="02010600030101010101" pitchFamily="2" charset="-122"/>
                <a:ea typeface="等线" panose="02010600030101010101" pitchFamily="2" charset="-122"/>
              </a:rPr>
              <a:t>抽象的</a:t>
            </a:r>
            <a:r>
              <a:rPr lang="zh-CN" altLang="en-US" sz="2000" dirty="0" smtClean="0">
                <a:latin typeface="等线" panose="02010600030101010101" pitchFamily="2" charset="-122"/>
                <a:ea typeface="等线" panose="02010600030101010101" pitchFamily="2" charset="-122"/>
              </a:rPr>
              <a:t>概念，标注更加</a:t>
            </a:r>
            <a:r>
              <a:rPr lang="zh-CN" altLang="en-US" sz="2000" dirty="0" smtClean="0">
                <a:solidFill>
                  <a:srgbClr val="FF0000"/>
                </a:solidFill>
                <a:latin typeface="等线" panose="02010600030101010101" pitchFamily="2" charset="-122"/>
                <a:ea typeface="等线" panose="02010600030101010101" pitchFamily="2" charset="-122"/>
              </a:rPr>
              <a:t>主观</a:t>
            </a:r>
            <a:r>
              <a:rPr lang="zh-CN" altLang="en-US" sz="2000" dirty="0" smtClean="0">
                <a:latin typeface="等线" panose="02010600030101010101" pitchFamily="2" charset="-122"/>
                <a:ea typeface="等线" panose="02010600030101010101" pitchFamily="2" charset="-122"/>
              </a:rPr>
              <a:t>。</a:t>
            </a:r>
            <a:endParaRPr lang="en-US" altLang="zh-CN" sz="2000" dirty="0" smtClean="0">
              <a:latin typeface="等线" panose="02010600030101010101" pitchFamily="2" charset="-122"/>
              <a:ea typeface="等线" panose="02010600030101010101" pitchFamily="2" charset="-122"/>
            </a:endParaRPr>
          </a:p>
          <a:p>
            <a:pPr marL="457200" indent="-457200">
              <a:buFont typeface="+mj-ea"/>
              <a:buAutoNum type="circleNumDbPlain"/>
            </a:pPr>
            <a:r>
              <a:rPr lang="en-US" altLang="zh-CN" sz="2000" dirty="0" smtClean="0">
                <a:latin typeface="等线" panose="02010600030101010101" pitchFamily="2" charset="-122"/>
                <a:ea typeface="等线" panose="02010600030101010101" pitchFamily="2" charset="-122"/>
              </a:rPr>
              <a:t>Relationship</a:t>
            </a:r>
            <a:r>
              <a:rPr lang="zh-CN" altLang="en-US" sz="2000" dirty="0" smtClean="0">
                <a:latin typeface="等线" panose="02010600030101010101" pitchFamily="2" charset="-122"/>
                <a:ea typeface="等线" panose="02010600030101010101" pitchFamily="2" charset="-122"/>
              </a:rPr>
              <a:t>和</a:t>
            </a:r>
            <a:r>
              <a:rPr lang="en-US" altLang="zh-CN" sz="2000" dirty="0" smtClean="0">
                <a:latin typeface="等线" panose="02010600030101010101" pitchFamily="2" charset="-122"/>
                <a:ea typeface="等线" panose="02010600030101010101" pitchFamily="2" charset="-122"/>
              </a:rPr>
              <a:t>object</a:t>
            </a:r>
            <a:r>
              <a:rPr lang="zh-CN" altLang="en-US" sz="2000" dirty="0" smtClean="0">
                <a:latin typeface="等线" panose="02010600030101010101" pitchFamily="2" charset="-122"/>
                <a:ea typeface="等线" panose="02010600030101010101" pitchFamily="2" charset="-122"/>
              </a:rPr>
              <a:t>存在一定的</a:t>
            </a:r>
            <a:r>
              <a:rPr lang="zh-CN" altLang="en-US" sz="2000" dirty="0" smtClean="0">
                <a:solidFill>
                  <a:srgbClr val="FF0000"/>
                </a:solidFill>
                <a:latin typeface="等线" panose="02010600030101010101" pitchFamily="2" charset="-122"/>
                <a:ea typeface="等线" panose="02010600030101010101" pitchFamily="2" charset="-122"/>
              </a:rPr>
              <a:t>共现关系</a:t>
            </a:r>
            <a:r>
              <a:rPr lang="zh-CN" altLang="en-US" sz="2000" dirty="0" smtClean="0">
                <a:latin typeface="等线" panose="02010600030101010101" pitchFamily="2" charset="-122"/>
                <a:ea typeface="等线" panose="02010600030101010101" pitchFamily="2" charset="-122"/>
              </a:rPr>
              <a:t>同时也</a:t>
            </a:r>
            <a:r>
              <a:rPr lang="zh-CN" altLang="en-US" sz="2000" dirty="0" smtClean="0">
                <a:solidFill>
                  <a:srgbClr val="FF0000"/>
                </a:solidFill>
                <a:latin typeface="等线" panose="02010600030101010101" pitchFamily="2" charset="-122"/>
                <a:ea typeface="等线" panose="02010600030101010101" pitchFamily="2" charset="-122"/>
              </a:rPr>
              <a:t>依赖于上下文</a:t>
            </a:r>
            <a:r>
              <a:rPr lang="zh-CN" altLang="en-US" sz="2000" dirty="0" smtClean="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2219325" y="4105275"/>
            <a:ext cx="7018036" cy="2380281"/>
          </a:xfrm>
          <a:prstGeom prst="rect">
            <a:avLst/>
          </a:prstGeom>
        </p:spPr>
      </p:pic>
    </p:spTree>
    <p:extLst>
      <p:ext uri="{BB962C8B-B14F-4D97-AF65-F5344CB8AC3E}">
        <p14:creationId xmlns:p14="http://schemas.microsoft.com/office/powerpoint/2010/main" val="141708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67419" y="181155"/>
            <a:ext cx="7220309" cy="584775"/>
          </a:xfrm>
          <a:prstGeom prst="rect">
            <a:avLst/>
          </a:prstGeom>
          <a:noFill/>
        </p:spPr>
        <p:txBody>
          <a:bodyPr wrap="square" rtlCol="0">
            <a:spAutoFit/>
          </a:bodyPr>
          <a:lstStyle/>
          <a:p>
            <a:r>
              <a:rPr lang="en-US" altLang="zh-CN" sz="3200" dirty="0" smtClean="0">
                <a:latin typeface="等线" panose="02010600030101010101" pitchFamily="2" charset="-122"/>
                <a:ea typeface="等线" panose="02010600030101010101" pitchFamily="2" charset="-122"/>
              </a:rPr>
              <a:t>SGG in CVPR2022</a:t>
            </a:r>
            <a:endParaRPr lang="en-US" altLang="zh-CN" sz="3200" dirty="0" smtClean="0">
              <a:latin typeface="等线" panose="02010600030101010101" pitchFamily="2" charset="-122"/>
              <a:ea typeface="等线" panose="02010600030101010101" pitchFamily="2" charset="-122"/>
            </a:endParaRPr>
          </a:p>
        </p:txBody>
      </p:sp>
      <p:sp>
        <p:nvSpPr>
          <p:cNvPr id="9" name="文本框 8"/>
          <p:cNvSpPr txBox="1"/>
          <p:nvPr/>
        </p:nvSpPr>
        <p:spPr>
          <a:xfrm>
            <a:off x="797607" y="959520"/>
            <a:ext cx="9937630" cy="5878532"/>
          </a:xfrm>
          <a:prstGeom prst="rect">
            <a:avLst/>
          </a:prstGeom>
          <a:noFill/>
        </p:spPr>
        <p:txBody>
          <a:bodyPr wrap="square" rtlCol="0">
            <a:spAutoFit/>
          </a:bodyPr>
          <a:lstStyle/>
          <a:p>
            <a:r>
              <a:rPr lang="en-US" altLang="zh-CN" sz="2800" dirty="0" smtClean="0">
                <a:latin typeface="等线" panose="02010600030101010101" pitchFamily="2" charset="-122"/>
                <a:ea typeface="等线" panose="02010600030101010101" pitchFamily="2" charset="-122"/>
              </a:rPr>
              <a:t>Unbiased SGG:</a:t>
            </a:r>
          </a:p>
          <a:p>
            <a:pPr marL="342900" indent="-342900">
              <a:buFont typeface="Arial" panose="020B0604020202020204" pitchFamily="34" charset="0"/>
              <a:buChar char="•"/>
            </a:pPr>
            <a:r>
              <a:rPr lang="en-US" altLang="zh-CN" sz="2000" u="sng" dirty="0">
                <a:latin typeface="等线" panose="02010600030101010101" pitchFamily="2" charset="-122"/>
                <a:ea typeface="等线" panose="02010600030101010101" pitchFamily="2" charset="-122"/>
              </a:rPr>
              <a:t>Stacked Hybrid-Attention and Group Collaborative Learning for Unbiased Scene Graph Generation</a:t>
            </a:r>
          </a:p>
          <a:p>
            <a:pPr marL="342900" indent="-342900">
              <a:buFont typeface="Arial" panose="020B0604020202020204" pitchFamily="34" charset="0"/>
              <a:buChar char="•"/>
            </a:pPr>
            <a:r>
              <a:rPr lang="en-US" altLang="zh-CN" sz="2000" u="sng" dirty="0">
                <a:latin typeface="等线" panose="02010600030101010101" pitchFamily="2" charset="-122"/>
                <a:ea typeface="等线" panose="02010600030101010101" pitchFamily="2" charset="-122"/>
              </a:rPr>
              <a:t>Fine-Grained Predicates Learning for Scene Graph Generation</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PPDL: Predicate Probability Distribution based Loss for Unbiased Scene Graph </a:t>
            </a:r>
            <a:r>
              <a:rPr lang="en-US" altLang="zh-CN" sz="2000" dirty="0" smtClean="0">
                <a:latin typeface="等线" panose="02010600030101010101" pitchFamily="2" charset="-122"/>
                <a:ea typeface="等线" panose="02010600030101010101" pitchFamily="2" charset="-122"/>
              </a:rPr>
              <a:t>Generation</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Not All Relations are Equal: Mining Informative Labels for Scene Graph Generation</a:t>
            </a:r>
          </a:p>
          <a:p>
            <a:pPr marL="342900" indent="-342900">
              <a:buFont typeface="Arial" panose="020B0604020202020204" pitchFamily="34" charset="0"/>
              <a:buChar char="•"/>
            </a:pPr>
            <a:endParaRPr lang="en-US" altLang="zh-CN" sz="2000" dirty="0">
              <a:latin typeface="等线" panose="02010600030101010101" pitchFamily="2" charset="-122"/>
              <a:ea typeface="等线" panose="02010600030101010101" pitchFamily="2" charset="-122"/>
            </a:endParaRPr>
          </a:p>
          <a:p>
            <a:r>
              <a:rPr lang="en-US" altLang="zh-CN" sz="2800" dirty="0" smtClean="0">
                <a:latin typeface="等线" panose="02010600030101010101" pitchFamily="2" charset="-122"/>
                <a:ea typeface="等线" panose="02010600030101010101" pitchFamily="2" charset="-122"/>
              </a:rPr>
              <a:t>Others:</a:t>
            </a: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Structured Sparse R-CNN for Direct Scene Graph </a:t>
            </a:r>
            <a:r>
              <a:rPr lang="en-US" altLang="zh-CN" sz="2000" dirty="0" smtClean="0">
                <a:latin typeface="等线" panose="02010600030101010101" pitchFamily="2" charset="-122"/>
                <a:ea typeface="等线" panose="02010600030101010101" pitchFamily="2" charset="-122"/>
              </a:rPr>
              <a:t>Generation</a:t>
            </a:r>
            <a:r>
              <a:rPr lang="zh-CN" altLang="en-US" sz="2000" dirty="0" smtClean="0">
                <a:latin typeface="等线" panose="02010600030101010101" pitchFamily="2" charset="-122"/>
                <a:ea typeface="等线" panose="02010600030101010101" pitchFamily="2" charset="-122"/>
              </a:rPr>
              <a:t>（稀疏性，减少计算复杂度）</a:t>
            </a:r>
            <a:endParaRPr lang="en-US" altLang="zh-CN" sz="2000" dirty="0" smtClean="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RU-Net: Regularized Unrolling Network for Scene Graph </a:t>
            </a:r>
            <a:r>
              <a:rPr lang="en-US" altLang="zh-CN" sz="2000" dirty="0" smtClean="0">
                <a:latin typeface="等线" panose="02010600030101010101" pitchFamily="2" charset="-122"/>
                <a:ea typeface="等线" panose="02010600030101010101" pitchFamily="2" charset="-122"/>
              </a:rPr>
              <a:t>Generation</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representation</a:t>
            </a:r>
            <a:r>
              <a:rPr lang="zh-CN" altLang="en-US" sz="2000" dirty="0" smtClean="0">
                <a:latin typeface="等线" panose="02010600030101010101" pitchFamily="2" charset="-122"/>
                <a:ea typeface="等线" panose="02010600030101010101" pitchFamily="2" charset="-122"/>
              </a:rPr>
              <a:t>精细化，多样性预测）</a:t>
            </a:r>
            <a:endParaRPr lang="en-US" altLang="zh-CN" sz="2000" dirty="0" smtClean="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HL-Net: </a:t>
            </a:r>
            <a:r>
              <a:rPr lang="en-US" altLang="zh-CN" sz="2000" dirty="0" err="1">
                <a:latin typeface="等线" panose="02010600030101010101" pitchFamily="2" charset="-122"/>
                <a:ea typeface="等线" panose="02010600030101010101" pitchFamily="2" charset="-122"/>
              </a:rPr>
              <a:t>Heterophily</a:t>
            </a:r>
            <a:r>
              <a:rPr lang="en-US" altLang="zh-CN" sz="2000" dirty="0">
                <a:latin typeface="等线" panose="02010600030101010101" pitchFamily="2" charset="-122"/>
                <a:ea typeface="等线" panose="02010600030101010101" pitchFamily="2" charset="-122"/>
              </a:rPr>
              <a:t> Learning Network for Scene Graph </a:t>
            </a:r>
            <a:r>
              <a:rPr lang="en-US" altLang="zh-CN" sz="2000" dirty="0" smtClean="0">
                <a:latin typeface="等线" panose="02010600030101010101" pitchFamily="2" charset="-122"/>
                <a:ea typeface="等线" panose="02010600030101010101" pitchFamily="2" charset="-122"/>
              </a:rPr>
              <a:t>Generation</a:t>
            </a:r>
            <a:r>
              <a:rPr lang="zh-CN" altLang="en-US" sz="2000" dirty="0" smtClean="0">
                <a:latin typeface="等线" panose="02010600030101010101" pitchFamily="2" charset="-122"/>
                <a:ea typeface="等线" panose="02010600030101010101" pitchFamily="2" charset="-122"/>
              </a:rPr>
              <a:t>（图异质性）</a:t>
            </a:r>
            <a:endParaRPr lang="en-US" altLang="zh-CN" sz="2000" dirty="0" smtClean="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The Devil is in the Labels: Noisy Label Correction for Robust Scene Graph </a:t>
            </a:r>
            <a:r>
              <a:rPr lang="en-US" altLang="zh-CN" sz="2000" dirty="0" smtClean="0">
                <a:latin typeface="等线" panose="02010600030101010101" pitchFamily="2" charset="-122"/>
                <a:ea typeface="等线" panose="02010600030101010101" pitchFamily="2" charset="-122"/>
              </a:rPr>
              <a:t>Generation</a:t>
            </a:r>
            <a:r>
              <a:rPr lang="zh-CN" altLang="en-US" sz="2000" dirty="0" smtClean="0">
                <a:latin typeface="等线" panose="02010600030101010101" pitchFamily="2" charset="-122"/>
                <a:ea typeface="等线" panose="02010600030101010101" pitchFamily="2" charset="-122"/>
              </a:rPr>
              <a:t>（鲁棒性）</a:t>
            </a:r>
            <a:endParaRPr lang="en-US" altLang="zh-CN" sz="28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SGTR: End-to-end Scene Graph Generation with </a:t>
            </a:r>
            <a:r>
              <a:rPr lang="en-US" altLang="zh-CN" sz="2000" dirty="0" smtClean="0">
                <a:latin typeface="等线" panose="02010600030101010101" pitchFamily="2" charset="-122"/>
                <a:ea typeface="等线" panose="02010600030101010101" pitchFamily="2" charset="-122"/>
              </a:rPr>
              <a:t>Transformer</a:t>
            </a:r>
            <a:r>
              <a:rPr lang="zh-CN" altLang="en-US" sz="2000" dirty="0" smtClean="0">
                <a:latin typeface="等线" panose="02010600030101010101" pitchFamily="2" charset="-122"/>
                <a:ea typeface="等线" panose="02010600030101010101" pitchFamily="2" charset="-122"/>
              </a:rPr>
              <a:t>（</a:t>
            </a:r>
            <a:r>
              <a:rPr lang="en-US" altLang="zh-CN" sz="2000" dirty="0" smtClean="0">
                <a:latin typeface="等线" panose="02010600030101010101" pitchFamily="2" charset="-122"/>
                <a:ea typeface="等线" panose="02010600030101010101" pitchFamily="2" charset="-122"/>
              </a:rPr>
              <a:t>transformer</a:t>
            </a:r>
            <a:r>
              <a:rPr lang="zh-CN" altLang="en-US" sz="2000" dirty="0" smtClean="0">
                <a:latin typeface="等线" panose="02010600030101010101" pitchFamily="2" charset="-122"/>
                <a:ea typeface="等线" panose="02010600030101010101" pitchFamily="2" charset="-122"/>
              </a:rPr>
              <a:t>）</a:t>
            </a:r>
            <a:endParaRPr lang="en-US" altLang="zh-CN" sz="2000" dirty="0" smtClean="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en-US" altLang="zh-CN" sz="2000" dirty="0">
                <a:latin typeface="等线" panose="02010600030101010101" pitchFamily="2" charset="-122"/>
                <a:ea typeface="等线" panose="02010600030101010101" pitchFamily="2" charset="-122"/>
              </a:rPr>
              <a:t>Dynamic Scene Graph Generation via Anticipatory </a:t>
            </a:r>
            <a:r>
              <a:rPr lang="en-US" altLang="zh-CN" sz="2000" dirty="0" smtClean="0">
                <a:latin typeface="等线" panose="02010600030101010101" pitchFamily="2" charset="-122"/>
                <a:ea typeface="等线" panose="02010600030101010101" pitchFamily="2" charset="-122"/>
              </a:rPr>
              <a:t>Pre-training</a:t>
            </a:r>
            <a:r>
              <a:rPr lang="zh-CN" altLang="en-US" sz="2000" dirty="0" smtClean="0">
                <a:latin typeface="等线" panose="02010600030101010101" pitchFamily="2" charset="-122"/>
                <a:ea typeface="等线" panose="02010600030101010101" pitchFamily="2" charset="-122"/>
              </a:rPr>
              <a:t>（视频）</a:t>
            </a:r>
            <a:endParaRPr lang="en-US" altLang="zh-CN" sz="2000" dirty="0" smtClean="0">
              <a:latin typeface="等线" panose="02010600030101010101" pitchFamily="2" charset="-122"/>
              <a:ea typeface="等线" panose="02010600030101010101" pitchFamily="2" charset="-122"/>
            </a:endParaRPr>
          </a:p>
        </p:txBody>
      </p:sp>
      <p:cxnSp>
        <p:nvCxnSpPr>
          <p:cNvPr id="11" name="直接连接符 10"/>
          <p:cNvCxnSpPr/>
          <p:nvPr/>
        </p:nvCxnSpPr>
        <p:spPr>
          <a:xfrm flipV="1">
            <a:off x="293298" y="81088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00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619" y="315643"/>
            <a:ext cx="12022981" cy="523220"/>
          </a:xfrm>
          <a:prstGeom prst="rect">
            <a:avLst/>
          </a:prstGeom>
          <a:noFill/>
        </p:spPr>
        <p:txBody>
          <a:bodyPr wrap="square" rtlCol="0">
            <a:spAutoFit/>
          </a:bodyPr>
          <a:lstStyle/>
          <a:p>
            <a:r>
              <a:rPr lang="en-US" altLang="zh-CN" sz="2800" dirty="0">
                <a:latin typeface="等线" panose="02010600030101010101" pitchFamily="2" charset="-122"/>
                <a:ea typeface="等线" panose="02010600030101010101" pitchFamily="2" charset="-122"/>
              </a:rPr>
              <a:t>Unbiased SGG</a:t>
            </a:r>
          </a:p>
        </p:txBody>
      </p:sp>
      <p:cxnSp>
        <p:nvCxnSpPr>
          <p:cNvPr id="11" name="直接连接符 10"/>
          <p:cNvCxnSpPr/>
          <p:nvPr/>
        </p:nvCxnSpPr>
        <p:spPr>
          <a:xfrm flipV="1">
            <a:off x="502848" y="829933"/>
            <a:ext cx="11369615" cy="431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068674" y="1314451"/>
            <a:ext cx="3774258" cy="4893647"/>
          </a:xfrm>
          <a:prstGeom prst="rect">
            <a:avLst/>
          </a:prstGeom>
          <a:noFill/>
        </p:spPr>
        <p:txBody>
          <a:bodyPr wrap="square" rtlCol="0">
            <a:spAutoFit/>
          </a:bodyPr>
          <a:lstStyle/>
          <a:p>
            <a:r>
              <a:rPr lang="en-US" altLang="zh-CN" sz="2400" dirty="0" smtClean="0">
                <a:latin typeface="等线" panose="02010600030101010101" pitchFamily="2" charset="-122"/>
                <a:ea typeface="等线" panose="02010600030101010101" pitchFamily="2" charset="-122"/>
              </a:rPr>
              <a:t>Long-tailed distribution</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endParaRPr lang="en-US" altLang="zh-CN" sz="2400" dirty="0" smtClean="0">
              <a:latin typeface="等线" panose="02010600030101010101" pitchFamily="2" charset="-122"/>
              <a:ea typeface="等线" panose="02010600030101010101" pitchFamily="2" charset="-122"/>
            </a:endParaRPr>
          </a:p>
          <a:p>
            <a:endParaRPr lang="en-US" altLang="zh-CN" sz="2400" dirty="0">
              <a:latin typeface="等线" panose="02010600030101010101" pitchFamily="2" charset="-122"/>
              <a:ea typeface="等线" panose="02010600030101010101" pitchFamily="2" charset="-122"/>
            </a:endParaRPr>
          </a:p>
          <a:p>
            <a:endParaRPr lang="en-US" altLang="zh-CN" sz="2400" dirty="0" smtClean="0">
              <a:latin typeface="等线" panose="02010600030101010101" pitchFamily="2" charset="-122"/>
              <a:ea typeface="等线" panose="02010600030101010101" pitchFamily="2" charset="-122"/>
            </a:endParaRPr>
          </a:p>
          <a:p>
            <a:endParaRPr lang="en-US" altLang="zh-CN" sz="2400" dirty="0">
              <a:latin typeface="等线" panose="02010600030101010101" pitchFamily="2" charset="-122"/>
              <a:ea typeface="等线" panose="02010600030101010101" pitchFamily="2" charset="-122"/>
            </a:endParaRPr>
          </a:p>
          <a:p>
            <a:endParaRPr lang="en-US" altLang="zh-CN" sz="2400" dirty="0" smtClean="0">
              <a:latin typeface="等线" panose="02010600030101010101" pitchFamily="2" charset="-122"/>
              <a:ea typeface="等线" panose="02010600030101010101" pitchFamily="2" charset="-122"/>
            </a:endParaRPr>
          </a:p>
          <a:p>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r>
              <a:rPr lang="en-US" altLang="zh-CN" sz="2400" dirty="0" smtClean="0">
                <a:latin typeface="等线" panose="02010600030101010101" pitchFamily="2" charset="-122"/>
                <a:ea typeface="等线" panose="02010600030101010101" pitchFamily="2" charset="-122"/>
              </a:rPr>
              <a:t>Reweighting</a:t>
            </a:r>
            <a:r>
              <a:rPr lang="zh-CN" altLang="en-US" sz="2400" dirty="0" smtClean="0">
                <a:latin typeface="等线" panose="02010600030101010101" pitchFamily="2" charset="-122"/>
                <a:ea typeface="等线" panose="02010600030101010101" pitchFamily="2" charset="-122"/>
              </a:rPr>
              <a:t>（基于</a:t>
            </a:r>
            <a:r>
              <a:rPr lang="en-US" altLang="zh-CN" sz="2400" dirty="0" smtClean="0">
                <a:latin typeface="等线" panose="02010600030101010101" pitchFamily="2" charset="-122"/>
                <a:ea typeface="等线" panose="02010600030101010101" pitchFamily="2" charset="-122"/>
              </a:rPr>
              <a:t>loss</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r>
              <a:rPr lang="en-US" altLang="zh-CN" sz="2400" dirty="0" smtClean="0">
                <a:latin typeface="等线" panose="02010600030101010101" pitchFamily="2" charset="-122"/>
                <a:ea typeface="等线" panose="02010600030101010101" pitchFamily="2" charset="-122"/>
              </a:rPr>
              <a:t>Resampling</a:t>
            </a:r>
            <a:r>
              <a:rPr lang="zh-CN" altLang="en-US" sz="2400" dirty="0" smtClean="0">
                <a:latin typeface="等线" panose="02010600030101010101" pitchFamily="2" charset="-122"/>
                <a:ea typeface="等线" panose="02010600030101010101" pitchFamily="2" charset="-122"/>
              </a:rPr>
              <a:t>（平衡数据）</a:t>
            </a:r>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迁移学习（</a:t>
            </a:r>
            <a:r>
              <a:rPr lang="en-US" altLang="zh-CN" sz="2400" dirty="0" smtClean="0">
                <a:latin typeface="等线" panose="02010600030101010101" pitchFamily="2" charset="-122"/>
                <a:ea typeface="等线" panose="02010600030101010101" pitchFamily="2" charset="-122"/>
              </a:rPr>
              <a:t>head to tail</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构造负例</a:t>
            </a:r>
            <a:endParaRPr lang="en-US" altLang="zh-CN" sz="2400" dirty="0" smtClean="0">
              <a:latin typeface="等线" panose="02010600030101010101" pitchFamily="2" charset="-122"/>
              <a:ea typeface="等线" panose="02010600030101010101" pitchFamily="2" charset="-122"/>
            </a:endParaRPr>
          </a:p>
          <a:p>
            <a:pPr marL="342900" indent="-342900">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因果推理（反事实推理）</a:t>
            </a:r>
            <a:endParaRPr lang="en-US" altLang="zh-CN" sz="2400" dirty="0" smtClean="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3"/>
          <a:stretch>
            <a:fillRect/>
          </a:stretch>
        </p:blipFill>
        <p:spPr>
          <a:xfrm>
            <a:off x="5755655" y="1029600"/>
            <a:ext cx="5398131" cy="4918858"/>
          </a:xfrm>
          <a:prstGeom prst="rect">
            <a:avLst/>
          </a:prstGeom>
        </p:spPr>
      </p:pic>
      <p:pic>
        <p:nvPicPr>
          <p:cNvPr id="7" name="图片 6"/>
          <p:cNvPicPr>
            <a:picLocks noChangeAspect="1"/>
          </p:cNvPicPr>
          <p:nvPr/>
        </p:nvPicPr>
        <p:blipFill>
          <a:blip r:embed="rId4"/>
          <a:stretch>
            <a:fillRect/>
          </a:stretch>
        </p:blipFill>
        <p:spPr>
          <a:xfrm>
            <a:off x="1068674" y="1972800"/>
            <a:ext cx="3719325" cy="1929674"/>
          </a:xfrm>
          <a:prstGeom prst="rect">
            <a:avLst/>
          </a:prstGeom>
        </p:spPr>
      </p:pic>
    </p:spTree>
    <p:extLst>
      <p:ext uri="{BB962C8B-B14F-4D97-AF65-F5344CB8AC3E}">
        <p14:creationId xmlns:p14="http://schemas.microsoft.com/office/powerpoint/2010/main" val="35637328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4778</Words>
  <Application>Microsoft Office PowerPoint</Application>
  <PresentationFormat>宽屏</PresentationFormat>
  <Paragraphs>351</Paragraphs>
  <Slides>31</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等线</vt:lpstr>
      <vt:lpstr>宋体</vt:lpstr>
      <vt:lpstr>Arial</vt:lpstr>
      <vt:lpstr>Calibri</vt:lpstr>
      <vt:lpstr>Calibri Light</vt:lpstr>
      <vt:lpstr>Times New Roman</vt:lpstr>
      <vt:lpstr>Wingdings</vt:lpstr>
      <vt:lpstr>Office 主题</vt:lpstr>
      <vt:lpstr>Unbiased Scene Graph Generation in CVPR2022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Semantically Similarity-wise Dual-branch Network for Scene Graph Generation</dc:title>
  <dc:creator>USER</dc:creator>
  <cp:lastModifiedBy>zbw</cp:lastModifiedBy>
  <cp:revision>126</cp:revision>
  <dcterms:created xsi:type="dcterms:W3CDTF">2022-03-16T13:08:09Z</dcterms:created>
  <dcterms:modified xsi:type="dcterms:W3CDTF">2022-07-15T10:24:00Z</dcterms:modified>
</cp:coreProperties>
</file>